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60" r:id="rId3"/>
    <p:sldId id="259" r:id="rId4"/>
    <p:sldId id="261" r:id="rId5"/>
    <p:sldId id="258" r:id="rId6"/>
    <p:sldId id="262" r:id="rId7"/>
    <p:sldId id="264" r:id="rId8"/>
    <p:sldId id="265" r:id="rId9"/>
    <p:sldId id="266" r:id="rId10"/>
    <p:sldId id="267" r:id="rId11"/>
    <p:sldId id="271" r:id="rId12"/>
    <p:sldId id="275" r:id="rId13"/>
    <p:sldId id="277" r:id="rId14"/>
  </p:sldIdLst>
  <p:sldSz cx="12192000" cy="1828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2438"/>
    <a:srgbClr val="000000"/>
    <a:srgbClr val="0C1622"/>
    <a:srgbClr val="182C44"/>
    <a:srgbClr val="C7D7EB"/>
    <a:srgbClr val="1D3553"/>
    <a:srgbClr val="0058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23" d="100"/>
          <a:sy n="23" d="100"/>
        </p:scale>
        <p:origin x="253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D93C7-EFAD-9A1D-8653-663BB4604DBB}"/>
              </a:ext>
            </a:extLst>
          </p:cNvPr>
          <p:cNvSpPr>
            <a:spLocks noGrp="1"/>
          </p:cNvSpPr>
          <p:nvPr>
            <p:ph type="ctrTitle"/>
          </p:nvPr>
        </p:nvSpPr>
        <p:spPr>
          <a:xfrm>
            <a:off x="1524000" y="5121880"/>
            <a:ext cx="9144000" cy="6366933"/>
          </a:xfrm>
        </p:spPr>
        <p:txBody>
          <a:bodyPr anchor="ctr"/>
          <a:lstStyle>
            <a:lvl1pPr algn="l">
              <a:defRPr sz="6000">
                <a:solidFill>
                  <a:schemeClr val="accent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1103CAF-7CCA-73A3-01E8-B66D20528DD8}"/>
              </a:ext>
            </a:extLst>
          </p:cNvPr>
          <p:cNvSpPr>
            <a:spLocks noGrp="1"/>
          </p:cNvSpPr>
          <p:nvPr>
            <p:ph type="subTitle" idx="1"/>
          </p:nvPr>
        </p:nvSpPr>
        <p:spPr>
          <a:xfrm>
            <a:off x="1524000" y="11891888"/>
            <a:ext cx="9144000" cy="2128912"/>
          </a:xfrm>
        </p:spPr>
        <p:txBody>
          <a:bodyPr anchor="ctr"/>
          <a:lstStyle>
            <a:lvl1pPr marL="0" indent="0" algn="l">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E7BE6DFE-D4D1-4858-6E72-BBBC09962603}"/>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1233622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F927-BD08-CFB1-A6F2-EDCCA011732D}"/>
              </a:ext>
            </a:extLst>
          </p:cNvPr>
          <p:cNvSpPr>
            <a:spLocks noGrp="1"/>
          </p:cNvSpPr>
          <p:nvPr>
            <p:ph type="title"/>
          </p:nvPr>
        </p:nvSpPr>
        <p:spPr>
          <a:xfrm>
            <a:off x="839789" y="1219200"/>
            <a:ext cx="3932237" cy="4267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B616DC-EF76-4306-4EA9-7186E08344DB}"/>
              </a:ext>
            </a:extLst>
          </p:cNvPr>
          <p:cNvSpPr>
            <a:spLocks noGrp="1"/>
          </p:cNvSpPr>
          <p:nvPr>
            <p:ph type="pic" idx="1"/>
          </p:nvPr>
        </p:nvSpPr>
        <p:spPr>
          <a:xfrm>
            <a:off x="5183188" y="2633135"/>
            <a:ext cx="6172200" cy="1299633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C917AF6-F704-9DCC-A773-6C81A6F67AFC}"/>
              </a:ext>
            </a:extLst>
          </p:cNvPr>
          <p:cNvSpPr>
            <a:spLocks noGrp="1"/>
          </p:cNvSpPr>
          <p:nvPr>
            <p:ph type="body" sz="half" idx="2"/>
          </p:nvPr>
        </p:nvSpPr>
        <p:spPr>
          <a:xfrm>
            <a:off x="839789" y="5486400"/>
            <a:ext cx="3932237" cy="101642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9E914-3020-5894-5EE8-FA7927CF0230}"/>
              </a:ext>
            </a:extLst>
          </p:cNvPr>
          <p:cNvSpPr>
            <a:spLocks noGrp="1"/>
          </p:cNvSpPr>
          <p:nvPr>
            <p:ph type="dt" sz="half" idx="10"/>
          </p:nvPr>
        </p:nvSpPr>
        <p:spPr/>
        <p:txBody>
          <a:bodyPr/>
          <a:lstStyle/>
          <a:p>
            <a:fld id="{A51612AF-523B-4B8F-BDDF-797179945871}" type="datetimeFigureOut">
              <a:rPr lang="en-US" smtClean="0"/>
              <a:t>5/15/2024</a:t>
            </a:fld>
            <a:endParaRPr lang="en-US"/>
          </a:p>
        </p:txBody>
      </p:sp>
      <p:sp>
        <p:nvSpPr>
          <p:cNvPr id="6" name="Footer Placeholder 5">
            <a:extLst>
              <a:ext uri="{FF2B5EF4-FFF2-40B4-BE49-F238E27FC236}">
                <a16:creationId xmlns:a16="http://schemas.microsoft.com/office/drawing/2014/main" id="{49B5EE06-5DA0-A907-3B15-B7ECE98E1B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F3F0F-BD2F-7895-BBB5-CC6D290FAB1F}"/>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3387599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A3ED-5266-D6B9-1A04-E1183EEF84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788770-31F2-6A9A-4FA5-062932ACC8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A8E22-587C-3147-D4FA-C58954112188}"/>
              </a:ext>
            </a:extLst>
          </p:cNvPr>
          <p:cNvSpPr>
            <a:spLocks noGrp="1"/>
          </p:cNvSpPr>
          <p:nvPr>
            <p:ph type="dt" sz="half" idx="10"/>
          </p:nvPr>
        </p:nvSpPr>
        <p:spPr/>
        <p:txBody>
          <a:bodyPr/>
          <a:lstStyle/>
          <a:p>
            <a:fld id="{A51612AF-523B-4B8F-BDDF-797179945871}" type="datetimeFigureOut">
              <a:rPr lang="en-US" smtClean="0"/>
              <a:t>5/15/2024</a:t>
            </a:fld>
            <a:endParaRPr lang="en-US"/>
          </a:p>
        </p:txBody>
      </p:sp>
      <p:sp>
        <p:nvSpPr>
          <p:cNvPr id="5" name="Footer Placeholder 4">
            <a:extLst>
              <a:ext uri="{FF2B5EF4-FFF2-40B4-BE49-F238E27FC236}">
                <a16:creationId xmlns:a16="http://schemas.microsoft.com/office/drawing/2014/main" id="{A9D30E0A-625F-E80D-7BA3-BAAA65BAC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F121B-A1D1-EA01-D7D6-3E6622BC238D}"/>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3923173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46CAA4-5FBC-7286-827B-DF8358BC2FA6}"/>
              </a:ext>
            </a:extLst>
          </p:cNvPr>
          <p:cNvSpPr>
            <a:spLocks noGrp="1"/>
          </p:cNvSpPr>
          <p:nvPr>
            <p:ph type="title" orient="vert"/>
          </p:nvPr>
        </p:nvSpPr>
        <p:spPr>
          <a:xfrm>
            <a:off x="8724900" y="973667"/>
            <a:ext cx="2628900" cy="1549823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2EA113-17B2-90CE-E15E-E39E13EDA922}"/>
              </a:ext>
            </a:extLst>
          </p:cNvPr>
          <p:cNvSpPr>
            <a:spLocks noGrp="1"/>
          </p:cNvSpPr>
          <p:nvPr>
            <p:ph type="body" orient="vert" idx="1"/>
          </p:nvPr>
        </p:nvSpPr>
        <p:spPr>
          <a:xfrm>
            <a:off x="838200" y="973667"/>
            <a:ext cx="7734300" cy="154982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691CF-E5B7-6472-C9A0-FCC5138318D6}"/>
              </a:ext>
            </a:extLst>
          </p:cNvPr>
          <p:cNvSpPr>
            <a:spLocks noGrp="1"/>
          </p:cNvSpPr>
          <p:nvPr>
            <p:ph type="dt" sz="half" idx="10"/>
          </p:nvPr>
        </p:nvSpPr>
        <p:spPr/>
        <p:txBody>
          <a:bodyPr/>
          <a:lstStyle/>
          <a:p>
            <a:fld id="{A51612AF-523B-4B8F-BDDF-797179945871}" type="datetimeFigureOut">
              <a:rPr lang="en-US" smtClean="0"/>
              <a:t>5/15/2024</a:t>
            </a:fld>
            <a:endParaRPr lang="en-US"/>
          </a:p>
        </p:txBody>
      </p:sp>
      <p:sp>
        <p:nvSpPr>
          <p:cNvPr id="5" name="Footer Placeholder 4">
            <a:extLst>
              <a:ext uri="{FF2B5EF4-FFF2-40B4-BE49-F238E27FC236}">
                <a16:creationId xmlns:a16="http://schemas.microsoft.com/office/drawing/2014/main" id="{59CEF594-5638-DA51-D52D-0E5B685E30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99BBD-404A-4FFB-A40F-CC499528A176}"/>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279276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36C8-0044-5181-9A6E-30C7665F6F9D}"/>
              </a:ext>
            </a:extLst>
          </p:cNvPr>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6AFFE6-7F8C-F7B7-74F5-74E5BCC261BF}"/>
              </a:ext>
            </a:extLst>
          </p:cNvPr>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FC1504-D0EB-E762-A141-B9BE0F3E3856}"/>
              </a:ext>
            </a:extLst>
          </p:cNvPr>
          <p:cNvSpPr>
            <a:spLocks noGrp="1"/>
          </p:cNvSpPr>
          <p:nvPr>
            <p:ph type="dt" sz="half" idx="10"/>
          </p:nvPr>
        </p:nvSpPr>
        <p:spPr/>
        <p:txBody>
          <a:bodyPr/>
          <a:lstStyle/>
          <a:p>
            <a:fld id="{A51612AF-523B-4B8F-BDDF-797179945871}" type="datetimeFigureOut">
              <a:rPr lang="en-US" smtClean="0"/>
              <a:t>5/15/2024</a:t>
            </a:fld>
            <a:endParaRPr lang="en-US"/>
          </a:p>
        </p:txBody>
      </p:sp>
      <p:sp>
        <p:nvSpPr>
          <p:cNvPr id="5" name="Footer Placeholder 4">
            <a:extLst>
              <a:ext uri="{FF2B5EF4-FFF2-40B4-BE49-F238E27FC236}">
                <a16:creationId xmlns:a16="http://schemas.microsoft.com/office/drawing/2014/main" id="{B944F8B2-2421-1B2F-CA98-2AB0CA619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0BBD8-8E23-3E98-7458-A24591E8BF5A}"/>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3998845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5BDF-933F-51E4-675F-E92338EFBC19}"/>
              </a:ext>
            </a:extLst>
          </p:cNvPr>
          <p:cNvSpPr>
            <a:spLocks noGrp="1"/>
          </p:cNvSpPr>
          <p:nvPr>
            <p:ph type="title"/>
          </p:nvPr>
        </p:nvSpPr>
        <p:spPr>
          <a:xfrm>
            <a:off x="831850" y="4559303"/>
            <a:ext cx="10515600" cy="7607299"/>
          </a:xfrm>
        </p:spPr>
        <p:txBody>
          <a:bodyPr anchor="ctr"/>
          <a:lstStyle>
            <a:lvl1pPr>
              <a:defRPr sz="6000">
                <a:solidFill>
                  <a:schemeClr val="accent2"/>
                </a:solidFill>
              </a:defRPr>
            </a:lvl1pPr>
          </a:lstStyle>
          <a:p>
            <a:r>
              <a:rPr lang="en-US"/>
              <a:t>Click to edit Master title style</a:t>
            </a:r>
          </a:p>
        </p:txBody>
      </p:sp>
      <p:sp>
        <p:nvSpPr>
          <p:cNvPr id="3" name="Text Placeholder 2">
            <a:extLst>
              <a:ext uri="{FF2B5EF4-FFF2-40B4-BE49-F238E27FC236}">
                <a16:creationId xmlns:a16="http://schemas.microsoft.com/office/drawing/2014/main" id="{A98F61BE-8173-9E8C-B1FA-54B57D469344}"/>
              </a:ext>
            </a:extLst>
          </p:cNvPr>
          <p:cNvSpPr>
            <a:spLocks noGrp="1"/>
          </p:cNvSpPr>
          <p:nvPr>
            <p:ph type="body" idx="1"/>
          </p:nvPr>
        </p:nvSpPr>
        <p:spPr>
          <a:xfrm>
            <a:off x="831850" y="12238569"/>
            <a:ext cx="10515600" cy="4000499"/>
          </a:xfrm>
        </p:spPr>
        <p:txBody>
          <a:bodyPr anchor="ctr"/>
          <a:lstStyle>
            <a:lvl1pPr marL="0" indent="0">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976A3809-C7F4-0506-9E34-71F64D684460}"/>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2373450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0DAA-C38F-05A9-33FD-2C2F836FD35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F66D05D-16F0-5C16-104B-CBF9B9169419}"/>
              </a:ext>
            </a:extLst>
          </p:cNvPr>
          <p:cNvSpPr>
            <a:spLocks noGrp="1"/>
          </p:cNvSpPr>
          <p:nvPr>
            <p:ph sz="half" idx="1"/>
          </p:nvPr>
        </p:nvSpPr>
        <p:spPr>
          <a:xfrm>
            <a:off x="838200" y="4868333"/>
            <a:ext cx="5181600" cy="11603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082F971-762D-B469-3023-5CA7E1817487}"/>
              </a:ext>
            </a:extLst>
          </p:cNvPr>
          <p:cNvSpPr>
            <a:spLocks noGrp="1"/>
          </p:cNvSpPr>
          <p:nvPr>
            <p:ph sz="half" idx="2"/>
          </p:nvPr>
        </p:nvSpPr>
        <p:spPr>
          <a:xfrm>
            <a:off x="6172200" y="4868333"/>
            <a:ext cx="5181600" cy="11603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D763B9E-0CEF-76DB-7729-4C89C527CE72}"/>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703128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CBAD1-5E12-33D4-9C3D-6B9F026B13A6}"/>
              </a:ext>
            </a:extLst>
          </p:cNvPr>
          <p:cNvSpPr>
            <a:spLocks noGrp="1"/>
          </p:cNvSpPr>
          <p:nvPr>
            <p:ph type="title"/>
          </p:nvPr>
        </p:nvSpPr>
        <p:spPr>
          <a:xfrm>
            <a:off x="839788" y="973668"/>
            <a:ext cx="10515600" cy="3534835"/>
          </a:xfrm>
        </p:spPr>
        <p:txBody>
          <a:bodyPr/>
          <a:lstStyle>
            <a:lvl1pPr>
              <a:defRPr>
                <a:solidFill>
                  <a:schemeClr val="accent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0910F5C-DFC2-656C-0A4F-7FA1B11007CB}"/>
              </a:ext>
            </a:extLst>
          </p:cNvPr>
          <p:cNvSpPr>
            <a:spLocks noGrp="1"/>
          </p:cNvSpPr>
          <p:nvPr>
            <p:ph type="body" idx="1"/>
          </p:nvPr>
        </p:nvSpPr>
        <p:spPr>
          <a:xfrm>
            <a:off x="839789" y="4483101"/>
            <a:ext cx="5157787" cy="2197099"/>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453F0-EC09-4BE4-123B-3033AFE7CC39}"/>
              </a:ext>
            </a:extLst>
          </p:cNvPr>
          <p:cNvSpPr>
            <a:spLocks noGrp="1"/>
          </p:cNvSpPr>
          <p:nvPr>
            <p:ph sz="half" idx="2"/>
          </p:nvPr>
        </p:nvSpPr>
        <p:spPr>
          <a:xfrm>
            <a:off x="839789" y="6680200"/>
            <a:ext cx="5157787" cy="982556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F94A16-3481-4576-794D-B65CE767E40F}"/>
              </a:ext>
            </a:extLst>
          </p:cNvPr>
          <p:cNvSpPr>
            <a:spLocks noGrp="1"/>
          </p:cNvSpPr>
          <p:nvPr>
            <p:ph type="body" sz="quarter" idx="3"/>
          </p:nvPr>
        </p:nvSpPr>
        <p:spPr>
          <a:xfrm>
            <a:off x="6172200" y="4483101"/>
            <a:ext cx="5183188" cy="2197099"/>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6C83CF-C052-AF4F-3F88-61BCDC963D43}"/>
              </a:ext>
            </a:extLst>
          </p:cNvPr>
          <p:cNvSpPr>
            <a:spLocks noGrp="1"/>
          </p:cNvSpPr>
          <p:nvPr>
            <p:ph sz="quarter" idx="4"/>
          </p:nvPr>
        </p:nvSpPr>
        <p:spPr>
          <a:xfrm>
            <a:off x="6172200" y="6680200"/>
            <a:ext cx="5183188" cy="982556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5868E6CF-55DC-39AA-17BE-9AFD903D13F5}"/>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232751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605A-7384-0E66-A3B2-F883F84EA1C4}"/>
              </a:ext>
            </a:extLst>
          </p:cNvPr>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693E7C6F-51A2-B0D1-F403-94051F9949FB}"/>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102610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266FD0-5920-44FB-4F49-97E2C2EC81E8}"/>
              </a:ext>
            </a:extLst>
          </p:cNvPr>
          <p:cNvSpPr>
            <a:spLocks noGrp="1"/>
          </p:cNvSpPr>
          <p:nvPr>
            <p:ph type="sldNum" sz="quarter" idx="12"/>
          </p:nvPr>
        </p:nvSpPr>
        <p:spPr/>
        <p:txBody>
          <a:bodyPr/>
          <a:lstStyle/>
          <a:p>
            <a:fld id="{E074F235-1F3E-4291-94A6-E12DE25496BD}" type="slidenum">
              <a:rPr lang="en-US" smtClean="0"/>
              <a:t>‹#›</a:t>
            </a:fld>
            <a:endParaRPr lang="en-US"/>
          </a:p>
        </p:txBody>
      </p:sp>
      <p:cxnSp>
        <p:nvCxnSpPr>
          <p:cNvPr id="6" name="Straight Connector 5">
            <a:extLst>
              <a:ext uri="{FF2B5EF4-FFF2-40B4-BE49-F238E27FC236}">
                <a16:creationId xmlns:a16="http://schemas.microsoft.com/office/drawing/2014/main" id="{9C238B2B-0584-BD01-870C-01AEC1205C36}"/>
              </a:ext>
            </a:extLst>
          </p:cNvPr>
          <p:cNvCxnSpPr>
            <a:cxnSpLocks/>
          </p:cNvCxnSpPr>
          <p:nvPr/>
        </p:nvCxnSpPr>
        <p:spPr>
          <a:xfrm>
            <a:off x="1744395" y="10091224"/>
            <a:ext cx="8539089" cy="0"/>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60841FEF-5EE0-6FC3-4ADB-0AE444079A60}"/>
              </a:ext>
            </a:extLst>
          </p:cNvPr>
          <p:cNvSpPr txBox="1"/>
          <p:nvPr/>
        </p:nvSpPr>
        <p:spPr>
          <a:xfrm>
            <a:off x="1744395" y="8446374"/>
            <a:ext cx="1911101" cy="523220"/>
          </a:xfrm>
          <a:prstGeom prst="rect">
            <a:avLst/>
          </a:prstGeom>
          <a:noFill/>
        </p:spPr>
        <p:txBody>
          <a:bodyPr wrap="none" rtlCol="0">
            <a:spAutoFit/>
          </a:bodyPr>
          <a:lstStyle/>
          <a:p>
            <a:r>
              <a:rPr lang="en-US" sz="2800" dirty="0">
                <a:solidFill>
                  <a:schemeClr val="accent2"/>
                </a:solidFill>
                <a:latin typeface="Abadi" panose="020B0604020104020204" pitchFamily="34" charset="0"/>
              </a:rPr>
              <a:t>Slide Break</a:t>
            </a:r>
          </a:p>
        </p:txBody>
      </p:sp>
    </p:spTree>
    <p:extLst>
      <p:ext uri="{BB962C8B-B14F-4D97-AF65-F5344CB8AC3E}">
        <p14:creationId xmlns:p14="http://schemas.microsoft.com/office/powerpoint/2010/main" val="1067641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266FD0-5920-44FB-4F49-97E2C2EC81E8}"/>
              </a:ext>
            </a:extLst>
          </p:cNvPr>
          <p:cNvSpPr>
            <a:spLocks noGrp="1"/>
          </p:cNvSpPr>
          <p:nvPr>
            <p:ph type="sldNum" sz="quarter" idx="12"/>
          </p:nvPr>
        </p:nvSpPr>
        <p:spPr/>
        <p:txBody>
          <a:bodyPr/>
          <a:lstStyle/>
          <a:p>
            <a:fld id="{E074F235-1F3E-4291-94A6-E12DE25496BD}" type="slidenum">
              <a:rPr lang="en-US" smtClean="0"/>
              <a:t>‹#›</a:t>
            </a:fld>
            <a:endParaRPr lang="en-US"/>
          </a:p>
        </p:txBody>
      </p:sp>
      <p:cxnSp>
        <p:nvCxnSpPr>
          <p:cNvPr id="6" name="Straight Connector 5">
            <a:extLst>
              <a:ext uri="{FF2B5EF4-FFF2-40B4-BE49-F238E27FC236}">
                <a16:creationId xmlns:a16="http://schemas.microsoft.com/office/drawing/2014/main" id="{9C238B2B-0584-BD01-870C-01AEC1205C36}"/>
              </a:ext>
            </a:extLst>
          </p:cNvPr>
          <p:cNvCxnSpPr>
            <a:cxnSpLocks/>
          </p:cNvCxnSpPr>
          <p:nvPr/>
        </p:nvCxnSpPr>
        <p:spPr>
          <a:xfrm>
            <a:off x="1744395" y="10091224"/>
            <a:ext cx="8539089" cy="0"/>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60841FEF-5EE0-6FC3-4ADB-0AE444079A60}"/>
              </a:ext>
            </a:extLst>
          </p:cNvPr>
          <p:cNvSpPr txBox="1"/>
          <p:nvPr/>
        </p:nvSpPr>
        <p:spPr>
          <a:xfrm>
            <a:off x="1744395" y="8446374"/>
            <a:ext cx="1653017" cy="523220"/>
          </a:xfrm>
          <a:prstGeom prst="rect">
            <a:avLst/>
          </a:prstGeom>
          <a:noFill/>
        </p:spPr>
        <p:txBody>
          <a:bodyPr wrap="none" rtlCol="0">
            <a:spAutoFit/>
          </a:bodyPr>
          <a:lstStyle/>
          <a:p>
            <a:r>
              <a:rPr lang="en-US" sz="2800" dirty="0">
                <a:solidFill>
                  <a:schemeClr val="accent2"/>
                </a:solidFill>
                <a:latin typeface="Abadi" panose="020B0604020104020204" pitchFamily="34" charset="0"/>
              </a:rPr>
              <a:t>Thankyou</a:t>
            </a:r>
          </a:p>
        </p:txBody>
      </p:sp>
    </p:spTree>
    <p:extLst>
      <p:ext uri="{BB962C8B-B14F-4D97-AF65-F5344CB8AC3E}">
        <p14:creationId xmlns:p14="http://schemas.microsoft.com/office/powerpoint/2010/main" val="105407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FF90-1CD3-3481-78BE-47525A18961B}"/>
              </a:ext>
            </a:extLst>
          </p:cNvPr>
          <p:cNvSpPr>
            <a:spLocks noGrp="1"/>
          </p:cNvSpPr>
          <p:nvPr>
            <p:ph type="title"/>
          </p:nvPr>
        </p:nvSpPr>
        <p:spPr>
          <a:xfrm>
            <a:off x="839789" y="1219200"/>
            <a:ext cx="3932237" cy="4267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A706AD-3328-D6E9-5E87-5E0DCAF5BA79}"/>
              </a:ext>
            </a:extLst>
          </p:cNvPr>
          <p:cNvSpPr>
            <a:spLocks noGrp="1"/>
          </p:cNvSpPr>
          <p:nvPr>
            <p:ph idx="1"/>
          </p:nvPr>
        </p:nvSpPr>
        <p:spPr>
          <a:xfrm>
            <a:off x="5183188" y="2633135"/>
            <a:ext cx="6172200" cy="129963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6A4085-BC1A-0FA9-C6AE-C8B14F8EA04F}"/>
              </a:ext>
            </a:extLst>
          </p:cNvPr>
          <p:cNvSpPr>
            <a:spLocks noGrp="1"/>
          </p:cNvSpPr>
          <p:nvPr>
            <p:ph type="body" sz="half" idx="2"/>
          </p:nvPr>
        </p:nvSpPr>
        <p:spPr>
          <a:xfrm>
            <a:off x="839789" y="5486400"/>
            <a:ext cx="3932237" cy="1016423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431595-DEBC-CD11-8C41-71DD9B501BFF}"/>
              </a:ext>
            </a:extLst>
          </p:cNvPr>
          <p:cNvSpPr>
            <a:spLocks noGrp="1"/>
          </p:cNvSpPr>
          <p:nvPr>
            <p:ph type="dt" sz="half" idx="10"/>
          </p:nvPr>
        </p:nvSpPr>
        <p:spPr/>
        <p:txBody>
          <a:bodyPr/>
          <a:lstStyle/>
          <a:p>
            <a:fld id="{A51612AF-523B-4B8F-BDDF-797179945871}" type="datetimeFigureOut">
              <a:rPr lang="en-US" smtClean="0"/>
              <a:t>5/15/2024</a:t>
            </a:fld>
            <a:endParaRPr lang="en-US"/>
          </a:p>
        </p:txBody>
      </p:sp>
      <p:sp>
        <p:nvSpPr>
          <p:cNvPr id="6" name="Footer Placeholder 5">
            <a:extLst>
              <a:ext uri="{FF2B5EF4-FFF2-40B4-BE49-F238E27FC236}">
                <a16:creationId xmlns:a16="http://schemas.microsoft.com/office/drawing/2014/main" id="{DAA27D8E-C00A-E1EA-9967-E6F01634E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57CD54-6064-2768-E779-4BE1A20CC9B9}"/>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363345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C162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77223-993B-DC75-EAAB-B67EACAA37EA}"/>
              </a:ext>
            </a:extLst>
          </p:cNvPr>
          <p:cNvSpPr>
            <a:spLocks noGrp="1"/>
          </p:cNvSpPr>
          <p:nvPr>
            <p:ph type="title"/>
          </p:nvPr>
        </p:nvSpPr>
        <p:spPr>
          <a:xfrm>
            <a:off x="838200" y="973668"/>
            <a:ext cx="10515600" cy="353483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3F1309-2A90-6373-030B-9F9B1D15F6C6}"/>
              </a:ext>
            </a:extLst>
          </p:cNvPr>
          <p:cNvSpPr>
            <a:spLocks noGrp="1"/>
          </p:cNvSpPr>
          <p:nvPr>
            <p:ph type="body" idx="1"/>
          </p:nvPr>
        </p:nvSpPr>
        <p:spPr>
          <a:xfrm>
            <a:off x="838200" y="4868333"/>
            <a:ext cx="10515600" cy="116035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1B11E-8946-785B-F337-7E12FDFCAA18}"/>
              </a:ext>
            </a:extLst>
          </p:cNvPr>
          <p:cNvSpPr>
            <a:spLocks noGrp="1"/>
          </p:cNvSpPr>
          <p:nvPr>
            <p:ph type="dt" sz="half" idx="2"/>
          </p:nvPr>
        </p:nvSpPr>
        <p:spPr>
          <a:xfrm>
            <a:off x="838200" y="16950268"/>
            <a:ext cx="2743200" cy="973667"/>
          </a:xfrm>
          <a:prstGeom prst="rect">
            <a:avLst/>
          </a:prstGeom>
        </p:spPr>
        <p:txBody>
          <a:bodyPr vert="horz" lIns="91440" tIns="45720" rIns="91440" bIns="45720" rtlCol="0" anchor="ctr"/>
          <a:lstStyle>
            <a:lvl1pPr algn="l">
              <a:defRPr sz="1200">
                <a:solidFill>
                  <a:schemeClr val="tx1">
                    <a:tint val="75000"/>
                  </a:schemeClr>
                </a:solidFill>
              </a:defRPr>
            </a:lvl1pPr>
          </a:lstStyle>
          <a:p>
            <a:fld id="{A51612AF-523B-4B8F-BDDF-797179945871}" type="datetimeFigureOut">
              <a:rPr lang="en-US" smtClean="0"/>
              <a:t>5/15/2024</a:t>
            </a:fld>
            <a:endParaRPr lang="en-US"/>
          </a:p>
        </p:txBody>
      </p:sp>
      <p:sp>
        <p:nvSpPr>
          <p:cNvPr id="5" name="Footer Placeholder 4">
            <a:extLst>
              <a:ext uri="{FF2B5EF4-FFF2-40B4-BE49-F238E27FC236}">
                <a16:creationId xmlns:a16="http://schemas.microsoft.com/office/drawing/2014/main" id="{6D1BD106-6933-8606-B3B6-B2FB81DABF48}"/>
              </a:ext>
            </a:extLst>
          </p:cNvPr>
          <p:cNvSpPr>
            <a:spLocks noGrp="1"/>
          </p:cNvSpPr>
          <p:nvPr>
            <p:ph type="ftr" sz="quarter" idx="3"/>
          </p:nvPr>
        </p:nvSpPr>
        <p:spPr>
          <a:xfrm>
            <a:off x="4038600" y="16950268"/>
            <a:ext cx="4114800" cy="97366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C28981-3139-AAF7-E13C-ABBBCF9971F6}"/>
              </a:ext>
            </a:extLst>
          </p:cNvPr>
          <p:cNvSpPr>
            <a:spLocks noGrp="1"/>
          </p:cNvSpPr>
          <p:nvPr>
            <p:ph type="sldNum" sz="quarter" idx="4"/>
          </p:nvPr>
        </p:nvSpPr>
        <p:spPr>
          <a:xfrm>
            <a:off x="8610600" y="16950268"/>
            <a:ext cx="2743200" cy="973667"/>
          </a:xfrm>
          <a:prstGeom prst="rect">
            <a:avLst/>
          </a:prstGeom>
        </p:spPr>
        <p:txBody>
          <a:bodyPr vert="horz" lIns="91440" tIns="45720" rIns="91440" bIns="45720" rtlCol="0" anchor="ctr"/>
          <a:lstStyle>
            <a:lvl1pPr algn="r">
              <a:defRPr sz="1200">
                <a:solidFill>
                  <a:schemeClr val="tx1">
                    <a:tint val="75000"/>
                  </a:schemeClr>
                </a:solidFill>
              </a:defRPr>
            </a:lvl1pPr>
          </a:lstStyle>
          <a:p>
            <a:fld id="{E074F235-1F3E-4291-94A6-E12DE25496BD}" type="slidenum">
              <a:rPr lang="en-US" smtClean="0"/>
              <a:t>‹#›</a:t>
            </a:fld>
            <a:endParaRPr lang="en-US"/>
          </a:p>
        </p:txBody>
      </p:sp>
    </p:spTree>
    <p:extLst>
      <p:ext uri="{BB962C8B-B14F-4D97-AF65-F5344CB8AC3E}">
        <p14:creationId xmlns:p14="http://schemas.microsoft.com/office/powerpoint/2010/main" val="40559869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4.svg"/><Relationship Id="rId12" Type="http://schemas.openxmlformats.org/officeDocument/2006/relationships/image" Target="../media/image9.jpeg"/><Relationship Id="rId2" Type="http://schemas.openxmlformats.org/officeDocument/2006/relationships/video" Target="../media/media1.mp4"/><Relationship Id="rId16" Type="http://schemas.openxmlformats.org/officeDocument/2006/relationships/image" Target="../media/image13.png"/><Relationship Id="rId1" Type="http://schemas.microsoft.com/office/2007/relationships/media" Target="../media/media1.mp4"/><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svg"/><Relationship Id="rId15" Type="http://schemas.openxmlformats.org/officeDocument/2006/relationships/image" Target="../media/image12.png"/><Relationship Id="rId10"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4.svg"/><Relationship Id="rId12" Type="http://schemas.openxmlformats.org/officeDocument/2006/relationships/image" Target="../media/image7.jpeg"/><Relationship Id="rId2" Type="http://schemas.openxmlformats.org/officeDocument/2006/relationships/video" Target="../media/media2.mp4"/><Relationship Id="rId16" Type="http://schemas.openxmlformats.org/officeDocument/2006/relationships/image" Target="../media/image10.png"/><Relationship Id="rId1" Type="http://schemas.microsoft.com/office/2007/relationships/media" Target="../media/media2.mp4"/><Relationship Id="rId6" Type="http://schemas.openxmlformats.org/officeDocument/2006/relationships/image" Target="../media/image3.png"/><Relationship Id="rId11" Type="http://schemas.openxmlformats.org/officeDocument/2006/relationships/image" Target="../media/image6.svg"/><Relationship Id="rId5" Type="http://schemas.openxmlformats.org/officeDocument/2006/relationships/image" Target="../media/image2.svg"/><Relationship Id="rId15" Type="http://schemas.openxmlformats.org/officeDocument/2006/relationships/image" Target="../media/image11.png"/><Relationship Id="rId10"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14.png"/><Relationship Id="rId14"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4.svg"/><Relationship Id="rId12" Type="http://schemas.openxmlformats.org/officeDocument/2006/relationships/image" Target="../media/image9.jpeg"/><Relationship Id="rId2" Type="http://schemas.openxmlformats.org/officeDocument/2006/relationships/video" Target="../media/media2.mp4"/><Relationship Id="rId16" Type="http://schemas.openxmlformats.org/officeDocument/2006/relationships/image" Target="../media/image10.png"/><Relationship Id="rId1" Type="http://schemas.microsoft.com/office/2007/relationships/media" Target="../media/media2.mp4"/><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svg"/><Relationship Id="rId15" Type="http://schemas.openxmlformats.org/officeDocument/2006/relationships/image" Target="../media/image12.png"/><Relationship Id="rId10"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16.sv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4.svg"/><Relationship Id="rId12" Type="http://schemas.openxmlformats.org/officeDocument/2006/relationships/image" Target="../media/image9.jpeg"/><Relationship Id="rId2" Type="http://schemas.openxmlformats.org/officeDocument/2006/relationships/video" Target="../media/media1.mp4"/><Relationship Id="rId16" Type="http://schemas.openxmlformats.org/officeDocument/2006/relationships/image" Target="../media/image13.png"/><Relationship Id="rId1" Type="http://schemas.microsoft.com/office/2007/relationships/media" Target="../media/media1.mp4"/><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svg"/><Relationship Id="rId15" Type="http://schemas.openxmlformats.org/officeDocument/2006/relationships/image" Target="../media/image18.png"/><Relationship Id="rId10" Type="http://schemas.openxmlformats.org/officeDocument/2006/relationships/image" Target="../media/image7.jpeg"/><Relationship Id="rId4" Type="http://schemas.openxmlformats.org/officeDocument/2006/relationships/image" Target="../media/image1.png"/><Relationship Id="rId9" Type="http://schemas.openxmlformats.org/officeDocument/2006/relationships/image" Target="../media/image16.svg"/><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8.png"/><Relationship Id="rId12"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jpeg"/><Relationship Id="rId11" Type="http://schemas.openxmlformats.org/officeDocument/2006/relationships/image" Target="../media/image3.png"/><Relationship Id="rId5" Type="http://schemas.openxmlformats.org/officeDocument/2006/relationships/image" Target="../media/image6.svg"/><Relationship Id="rId10" Type="http://schemas.openxmlformats.org/officeDocument/2006/relationships/image" Target="../media/image2.svg"/><Relationship Id="rId4" Type="http://schemas.openxmlformats.org/officeDocument/2006/relationships/image" Target="../media/image5.png"/><Relationship Id="rId9" Type="http://schemas.openxmlformats.org/officeDocument/2006/relationships/image" Target="../media/image1.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svg"/><Relationship Id="rId7" Type="http://schemas.openxmlformats.org/officeDocument/2006/relationships/image" Target="../media/image25.jpe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sv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jpeg"/></Relationships>
</file>

<file path=ppt/slides/_rels/slide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7D84B059-FD59-B50C-B6BA-54379D3A05DF}"/>
              </a:ext>
            </a:extLst>
          </p:cNvPr>
          <p:cNvSpPr/>
          <p:nvPr/>
        </p:nvSpPr>
        <p:spPr>
          <a:xfrm>
            <a:off x="0" y="5194948"/>
            <a:ext cx="12192000" cy="66134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Rounded Corners 133">
            <a:extLst>
              <a:ext uri="{FF2B5EF4-FFF2-40B4-BE49-F238E27FC236}">
                <a16:creationId xmlns:a16="http://schemas.microsoft.com/office/drawing/2014/main" id="{FD27EA74-8199-10F5-F78A-7AFD3F8AEA7D}"/>
              </a:ext>
            </a:extLst>
          </p:cNvPr>
          <p:cNvSpPr>
            <a:spLocks/>
          </p:cNvSpPr>
          <p:nvPr/>
        </p:nvSpPr>
        <p:spPr>
          <a:xfrm>
            <a:off x="606659" y="5289820"/>
            <a:ext cx="10909512" cy="3972282"/>
          </a:xfrm>
          <a:prstGeom prst="roundRect">
            <a:avLst>
              <a:gd name="adj" fmla="val 2921"/>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8F198AC-B9BC-A276-60DF-3A852CD56DBF}"/>
              </a:ext>
            </a:extLst>
          </p:cNvPr>
          <p:cNvSpPr/>
          <p:nvPr/>
        </p:nvSpPr>
        <p:spPr>
          <a:xfrm>
            <a:off x="0" y="0"/>
            <a:ext cx="12192000" cy="51813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18AB8373-8F41-4293-6173-381532E3032A}"/>
              </a:ext>
            </a:extLst>
          </p:cNvPr>
          <p:cNvSpPr/>
          <p:nvPr/>
        </p:nvSpPr>
        <p:spPr>
          <a:xfrm>
            <a:off x="0" y="0"/>
            <a:ext cx="12192000" cy="925490"/>
          </a:xfrm>
          <a:prstGeom prst="rect">
            <a:avLst/>
          </a:prstGeom>
          <a:solidFill>
            <a:schemeClr val="bg1"/>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98267091-1EE3-8EE0-EE09-C722D76E3EA8}"/>
              </a:ext>
            </a:extLst>
          </p:cNvPr>
          <p:cNvSpPr>
            <a:spLocks/>
          </p:cNvSpPr>
          <p:nvPr/>
        </p:nvSpPr>
        <p:spPr>
          <a:xfrm>
            <a:off x="591820" y="1042856"/>
            <a:ext cx="10924350" cy="3991737"/>
          </a:xfrm>
          <a:prstGeom prst="roundRect">
            <a:avLst>
              <a:gd name="adj" fmla="val 2921"/>
            </a:avLst>
          </a:prstGeom>
          <a:solidFill>
            <a:srgbClr val="0C16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33862D9-A0D6-8FF8-ED35-0A009474414F}"/>
              </a:ext>
            </a:extLst>
          </p:cNvPr>
          <p:cNvGrpSpPr/>
          <p:nvPr/>
        </p:nvGrpSpPr>
        <p:grpSpPr>
          <a:xfrm>
            <a:off x="323161" y="193728"/>
            <a:ext cx="611499" cy="591030"/>
            <a:chOff x="2867267" y="2626823"/>
            <a:chExt cx="1353531" cy="1371600"/>
          </a:xfrm>
          <a:solidFill>
            <a:schemeClr val="accent2"/>
          </a:solidFill>
        </p:grpSpPr>
        <p:sp>
          <p:nvSpPr>
            <p:cNvPr id="5" name="Oval 4">
              <a:extLst>
                <a:ext uri="{FF2B5EF4-FFF2-40B4-BE49-F238E27FC236}">
                  <a16:creationId xmlns:a16="http://schemas.microsoft.com/office/drawing/2014/main" id="{B3BB9977-248C-A98E-9581-1B1708CC3F59}"/>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5CF8946-3E23-F9C6-15D7-C38B8AEE55BA}"/>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43F10C-A523-448B-F1D1-C66A444087AE}"/>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40B5F-E6DB-0FD9-925F-44D7F97A028E}"/>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80F337D-22B3-CD53-EE8A-D1D6FC345516}"/>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AAB9C2E-55A2-639A-148E-298995FE1810}"/>
              </a:ext>
            </a:extLst>
          </p:cNvPr>
          <p:cNvSpPr txBox="1"/>
          <p:nvPr/>
        </p:nvSpPr>
        <p:spPr>
          <a:xfrm>
            <a:off x="1017770" y="202726"/>
            <a:ext cx="2383794"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Product Crafts</a:t>
            </a:r>
          </a:p>
        </p:txBody>
      </p:sp>
      <p:sp>
        <p:nvSpPr>
          <p:cNvPr id="31" name="TextBox 30">
            <a:extLst>
              <a:ext uri="{FF2B5EF4-FFF2-40B4-BE49-F238E27FC236}">
                <a16:creationId xmlns:a16="http://schemas.microsoft.com/office/drawing/2014/main" id="{73D5CF44-F415-48EE-DC6B-4D825DDD96E6}"/>
              </a:ext>
            </a:extLst>
          </p:cNvPr>
          <p:cNvSpPr txBox="1"/>
          <p:nvPr/>
        </p:nvSpPr>
        <p:spPr>
          <a:xfrm>
            <a:off x="549484" y="9307630"/>
            <a:ext cx="5518755" cy="461665"/>
          </a:xfrm>
          <a:prstGeom prst="rect">
            <a:avLst/>
          </a:prstGeom>
          <a:noFill/>
        </p:spPr>
        <p:txBody>
          <a:bodyPr wrap="none" rtlCol="0">
            <a:spAutoFit/>
          </a:bodyPr>
          <a:lstStyle/>
          <a:p>
            <a:r>
              <a:rPr lang="en-US" sz="2400" b="1" dirty="0"/>
              <a:t>Upcoming Products on The Design Gallery</a:t>
            </a:r>
          </a:p>
        </p:txBody>
      </p:sp>
      <p:sp>
        <p:nvSpPr>
          <p:cNvPr id="23" name="Rectangle: Rounded Corners 22">
            <a:extLst>
              <a:ext uri="{FF2B5EF4-FFF2-40B4-BE49-F238E27FC236}">
                <a16:creationId xmlns:a16="http://schemas.microsoft.com/office/drawing/2014/main" id="{FC5652CE-5155-0620-91FC-C2DC41A0884B}"/>
              </a:ext>
            </a:extLst>
          </p:cNvPr>
          <p:cNvSpPr/>
          <p:nvPr/>
        </p:nvSpPr>
        <p:spPr>
          <a:xfrm>
            <a:off x="556024" y="9910095"/>
            <a:ext cx="1751098" cy="170219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r>
              <a:rPr lang="en-US" sz="2000" b="1" dirty="0">
                <a:solidFill>
                  <a:schemeClr val="tx1"/>
                </a:solidFill>
                <a:latin typeface="Cambria Math" panose="02040503050406030204" pitchFamily="18" charset="0"/>
                <a:ea typeface="Cambria Math" panose="02040503050406030204" pitchFamily="18" charset="0"/>
              </a:rPr>
              <a:t>Swaranjali</a:t>
            </a:r>
          </a:p>
        </p:txBody>
      </p:sp>
      <p:sp>
        <p:nvSpPr>
          <p:cNvPr id="24" name="Oval 23">
            <a:extLst>
              <a:ext uri="{FF2B5EF4-FFF2-40B4-BE49-F238E27FC236}">
                <a16:creationId xmlns:a16="http://schemas.microsoft.com/office/drawing/2014/main" id="{0A786084-6904-58EC-A9A0-D0D917CA7AC1}"/>
              </a:ext>
            </a:extLst>
          </p:cNvPr>
          <p:cNvSpPr/>
          <p:nvPr/>
        </p:nvSpPr>
        <p:spPr>
          <a:xfrm rot="797477">
            <a:off x="728144" y="1007324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53A09D0-5D46-92FD-7CEF-8B62BAC77933}"/>
              </a:ext>
            </a:extLst>
          </p:cNvPr>
          <p:cNvGrpSpPr/>
          <p:nvPr/>
        </p:nvGrpSpPr>
        <p:grpSpPr>
          <a:xfrm>
            <a:off x="1098539" y="10215066"/>
            <a:ext cx="746105" cy="794557"/>
            <a:chOff x="3699803" y="1209822"/>
            <a:chExt cx="2062671" cy="2219178"/>
          </a:xfrm>
        </p:grpSpPr>
        <p:sp>
          <p:nvSpPr>
            <p:cNvPr id="35" name="Freeform: Shape 34">
              <a:extLst>
                <a:ext uri="{FF2B5EF4-FFF2-40B4-BE49-F238E27FC236}">
                  <a16:creationId xmlns:a16="http://schemas.microsoft.com/office/drawing/2014/main" id="{DB014D19-8036-3C05-C3E0-67A2648B1AB4}"/>
                </a:ext>
              </a:extLst>
            </p:cNvPr>
            <p:cNvSpPr/>
            <p:nvPr/>
          </p:nvSpPr>
          <p:spPr>
            <a:xfrm>
              <a:off x="3699803"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reeform: Shape 35">
              <a:extLst>
                <a:ext uri="{FF2B5EF4-FFF2-40B4-BE49-F238E27FC236}">
                  <a16:creationId xmlns:a16="http://schemas.microsoft.com/office/drawing/2014/main" id="{2098F0FE-8024-A22B-7789-291F7A2F8448}"/>
                </a:ext>
              </a:extLst>
            </p:cNvPr>
            <p:cNvSpPr/>
            <p:nvPr/>
          </p:nvSpPr>
          <p:spPr>
            <a:xfrm flipH="1">
              <a:off x="4843680"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Connector 36">
              <a:extLst>
                <a:ext uri="{FF2B5EF4-FFF2-40B4-BE49-F238E27FC236}">
                  <a16:creationId xmlns:a16="http://schemas.microsoft.com/office/drawing/2014/main" id="{0DFFE29A-1AD6-5A66-B917-9D2EEF22E856}"/>
                </a:ext>
              </a:extLst>
            </p:cNvPr>
            <p:cNvCxnSpPr>
              <a:cxnSpLocks/>
              <a:stCxn id="36" idx="0"/>
              <a:endCxn id="35" idx="3"/>
            </p:cNvCxnSpPr>
            <p:nvPr/>
          </p:nvCxnSpPr>
          <p:spPr>
            <a:xfrm flipH="1">
              <a:off x="3699803"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E5AEB0-B942-120D-51F1-BC5A514069F0}"/>
                </a:ext>
              </a:extLst>
            </p:cNvPr>
            <p:cNvCxnSpPr>
              <a:cxnSpLocks/>
              <a:stCxn id="35" idx="0"/>
              <a:endCxn id="36" idx="3"/>
            </p:cNvCxnSpPr>
            <p:nvPr/>
          </p:nvCxnSpPr>
          <p:spPr>
            <a:xfrm>
              <a:off x="4515729"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53ECFF56-5D32-276D-903E-5950BB28E7AE}"/>
              </a:ext>
            </a:extLst>
          </p:cNvPr>
          <p:cNvSpPr/>
          <p:nvPr/>
        </p:nvSpPr>
        <p:spPr>
          <a:xfrm>
            <a:off x="5176308" y="9910095"/>
            <a:ext cx="1751098" cy="170219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r>
              <a:rPr lang="en-US" dirty="0">
                <a:solidFill>
                  <a:schemeClr val="tx1"/>
                </a:solidFill>
                <a:latin typeface="Engravers MT" panose="02090707080505020304" pitchFamily="18" charset="0"/>
              </a:rPr>
              <a:t>BOLT</a:t>
            </a:r>
          </a:p>
        </p:txBody>
      </p:sp>
      <p:sp>
        <p:nvSpPr>
          <p:cNvPr id="28" name="Oval 27">
            <a:extLst>
              <a:ext uri="{FF2B5EF4-FFF2-40B4-BE49-F238E27FC236}">
                <a16:creationId xmlns:a16="http://schemas.microsoft.com/office/drawing/2014/main" id="{F5B81A8D-7904-5AFF-E91C-6D868D3617E7}"/>
              </a:ext>
            </a:extLst>
          </p:cNvPr>
          <p:cNvSpPr/>
          <p:nvPr/>
        </p:nvSpPr>
        <p:spPr>
          <a:xfrm rot="797477">
            <a:off x="5348428" y="1007324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Graphic 38" descr="Lightning bolt with solid fill">
            <a:extLst>
              <a:ext uri="{FF2B5EF4-FFF2-40B4-BE49-F238E27FC236}">
                <a16:creationId xmlns:a16="http://schemas.microsoft.com/office/drawing/2014/main" id="{40700439-01A1-5756-0659-B9BBF3055F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2656" y="10191470"/>
            <a:ext cx="914400" cy="914400"/>
          </a:xfrm>
          <a:prstGeom prst="rect">
            <a:avLst/>
          </a:prstGeom>
        </p:spPr>
      </p:pic>
      <p:sp>
        <p:nvSpPr>
          <p:cNvPr id="25" name="Rectangle: Rounded Corners 24">
            <a:extLst>
              <a:ext uri="{FF2B5EF4-FFF2-40B4-BE49-F238E27FC236}">
                <a16:creationId xmlns:a16="http://schemas.microsoft.com/office/drawing/2014/main" id="{9BBE6B75-5DF5-2A94-EDC2-5A5A78C5AF21}"/>
              </a:ext>
            </a:extLst>
          </p:cNvPr>
          <p:cNvSpPr/>
          <p:nvPr/>
        </p:nvSpPr>
        <p:spPr>
          <a:xfrm>
            <a:off x="2866166" y="9910095"/>
            <a:ext cx="1751098" cy="170219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The Board</a:t>
            </a:r>
          </a:p>
        </p:txBody>
      </p:sp>
      <p:sp>
        <p:nvSpPr>
          <p:cNvPr id="26" name="Oval 25">
            <a:extLst>
              <a:ext uri="{FF2B5EF4-FFF2-40B4-BE49-F238E27FC236}">
                <a16:creationId xmlns:a16="http://schemas.microsoft.com/office/drawing/2014/main" id="{99259C4A-BCDE-DD96-2BA5-0BB31628A373}"/>
              </a:ext>
            </a:extLst>
          </p:cNvPr>
          <p:cNvSpPr/>
          <p:nvPr/>
        </p:nvSpPr>
        <p:spPr>
          <a:xfrm rot="797477">
            <a:off x="3038286" y="1007324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33A7712-B23A-1EF5-9F6F-635EA845EB13}"/>
              </a:ext>
            </a:extLst>
          </p:cNvPr>
          <p:cNvGrpSpPr/>
          <p:nvPr/>
        </p:nvGrpSpPr>
        <p:grpSpPr>
          <a:xfrm>
            <a:off x="3403399" y="10191470"/>
            <a:ext cx="743081" cy="747714"/>
            <a:chOff x="3498208" y="5191211"/>
            <a:chExt cx="743081" cy="747714"/>
          </a:xfrm>
        </p:grpSpPr>
        <p:sp>
          <p:nvSpPr>
            <p:cNvPr id="41" name="Rectangle 40">
              <a:extLst>
                <a:ext uri="{FF2B5EF4-FFF2-40B4-BE49-F238E27FC236}">
                  <a16:creationId xmlns:a16="http://schemas.microsoft.com/office/drawing/2014/main" id="{17625662-C70C-4F51-8004-3325598AC25D}"/>
                </a:ext>
              </a:extLst>
            </p:cNvPr>
            <p:cNvSpPr/>
            <p:nvPr/>
          </p:nvSpPr>
          <p:spPr>
            <a:xfrm>
              <a:off x="3498208"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10B38C9-3E11-6F9C-E373-94FA94522254}"/>
                </a:ext>
              </a:extLst>
            </p:cNvPr>
            <p:cNvSpPr/>
            <p:nvPr/>
          </p:nvSpPr>
          <p:spPr>
            <a:xfrm>
              <a:off x="3498208"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990808-CDCA-F9BE-79F1-0ED754931C3B}"/>
                </a:ext>
              </a:extLst>
            </p:cNvPr>
            <p:cNvSpPr/>
            <p:nvPr/>
          </p:nvSpPr>
          <p:spPr>
            <a:xfrm>
              <a:off x="3498208"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399DA4C-F716-4B24-8AB3-44CCB34EE213}"/>
                </a:ext>
              </a:extLst>
            </p:cNvPr>
            <p:cNvSpPr/>
            <p:nvPr/>
          </p:nvSpPr>
          <p:spPr>
            <a:xfrm>
              <a:off x="3748369"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94B6D0-E583-2DF4-E06B-6B56B87591E1}"/>
                </a:ext>
              </a:extLst>
            </p:cNvPr>
            <p:cNvSpPr/>
            <p:nvPr/>
          </p:nvSpPr>
          <p:spPr>
            <a:xfrm>
              <a:off x="3748369"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9928C34-0566-D75F-3230-96882535750C}"/>
                </a:ext>
              </a:extLst>
            </p:cNvPr>
            <p:cNvSpPr/>
            <p:nvPr/>
          </p:nvSpPr>
          <p:spPr>
            <a:xfrm>
              <a:off x="3748369"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16E19C-F4F4-EE07-7FD2-4ACE014E2EC0}"/>
                </a:ext>
              </a:extLst>
            </p:cNvPr>
            <p:cNvSpPr/>
            <p:nvPr/>
          </p:nvSpPr>
          <p:spPr>
            <a:xfrm>
              <a:off x="3993987"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C50DAB9-0DD4-9C8F-A3A6-CF1DB0C698E7}"/>
                </a:ext>
              </a:extLst>
            </p:cNvPr>
            <p:cNvSpPr/>
            <p:nvPr/>
          </p:nvSpPr>
          <p:spPr>
            <a:xfrm>
              <a:off x="3993987"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F23E429-079B-361A-D7EE-74C25E132693}"/>
                </a:ext>
              </a:extLst>
            </p:cNvPr>
            <p:cNvSpPr/>
            <p:nvPr/>
          </p:nvSpPr>
          <p:spPr>
            <a:xfrm>
              <a:off x="3993987"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Rounded Corners 28">
            <a:extLst>
              <a:ext uri="{FF2B5EF4-FFF2-40B4-BE49-F238E27FC236}">
                <a16:creationId xmlns:a16="http://schemas.microsoft.com/office/drawing/2014/main" id="{5DD6A59E-8445-58F5-3F86-3B2027838B9F}"/>
              </a:ext>
            </a:extLst>
          </p:cNvPr>
          <p:cNvSpPr/>
          <p:nvPr/>
        </p:nvSpPr>
        <p:spPr>
          <a:xfrm>
            <a:off x="9796592" y="9910095"/>
            <a:ext cx="1751098" cy="170219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r>
              <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Crafters Cafe</a:t>
            </a:r>
          </a:p>
        </p:txBody>
      </p:sp>
      <p:sp>
        <p:nvSpPr>
          <p:cNvPr id="30" name="Oval 29">
            <a:extLst>
              <a:ext uri="{FF2B5EF4-FFF2-40B4-BE49-F238E27FC236}">
                <a16:creationId xmlns:a16="http://schemas.microsoft.com/office/drawing/2014/main" id="{C2D2D62F-2D8D-AA3B-C630-5EF834E29731}"/>
              </a:ext>
            </a:extLst>
          </p:cNvPr>
          <p:cNvSpPr/>
          <p:nvPr/>
        </p:nvSpPr>
        <p:spPr>
          <a:xfrm rot="797477">
            <a:off x="9968712" y="1007324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97AA935E-FCE8-5A8F-3572-F9E00D1FE1F6}"/>
              </a:ext>
            </a:extLst>
          </p:cNvPr>
          <p:cNvGrpSpPr/>
          <p:nvPr/>
        </p:nvGrpSpPr>
        <p:grpSpPr>
          <a:xfrm>
            <a:off x="10243067" y="10060276"/>
            <a:ext cx="1148825" cy="1187524"/>
            <a:chOff x="9108836" y="5219347"/>
            <a:chExt cx="755675" cy="756386"/>
          </a:xfrm>
        </p:grpSpPr>
        <p:sp>
          <p:nvSpPr>
            <p:cNvPr id="51" name="TextBox 50">
              <a:extLst>
                <a:ext uri="{FF2B5EF4-FFF2-40B4-BE49-F238E27FC236}">
                  <a16:creationId xmlns:a16="http://schemas.microsoft.com/office/drawing/2014/main" id="{899504CD-3941-25FB-FEBC-0FDC540A1B62}"/>
                </a:ext>
              </a:extLst>
            </p:cNvPr>
            <p:cNvSpPr txBox="1"/>
            <p:nvPr/>
          </p:nvSpPr>
          <p:spPr>
            <a:xfrm>
              <a:off x="9108836" y="5219347"/>
              <a:ext cx="458886" cy="646920"/>
            </a:xfrm>
            <a:prstGeom prst="rect">
              <a:avLst/>
            </a:prstGeom>
            <a:noFill/>
          </p:spPr>
          <p:txBody>
            <a:bodyPr wrap="none" rtlCol="0">
              <a:spAutoFit/>
            </a:bodyPr>
            <a:lstStyle/>
            <a:p>
              <a:r>
                <a:rPr lang="en-US" sz="6000" dirty="0">
                  <a:latin typeface="Times New Roman" panose="02020603050405020304" pitchFamily="18" charset="0"/>
                  <a:ea typeface="Cambria Math" panose="02040503050406030204" pitchFamily="18" charset="0"/>
                  <a:cs typeface="Times New Roman" panose="02020603050405020304" pitchFamily="18" charset="0"/>
                </a:rPr>
                <a:t>C</a:t>
              </a:r>
            </a:p>
          </p:txBody>
        </p:sp>
        <p:sp>
          <p:nvSpPr>
            <p:cNvPr id="52" name="TextBox 51">
              <a:extLst>
                <a:ext uri="{FF2B5EF4-FFF2-40B4-BE49-F238E27FC236}">
                  <a16:creationId xmlns:a16="http://schemas.microsoft.com/office/drawing/2014/main" id="{B97876D6-5311-9F8D-E2B7-8F71F30E97F6}"/>
                </a:ext>
              </a:extLst>
            </p:cNvPr>
            <p:cNvSpPr txBox="1"/>
            <p:nvPr/>
          </p:nvSpPr>
          <p:spPr>
            <a:xfrm>
              <a:off x="9405625" y="5328813"/>
              <a:ext cx="458886" cy="646920"/>
            </a:xfrm>
            <a:prstGeom prst="rect">
              <a:avLst/>
            </a:prstGeom>
            <a:noFill/>
          </p:spPr>
          <p:txBody>
            <a:bodyPr wrap="none" rtlCol="0">
              <a:spAutoFit/>
            </a:bodyPr>
            <a:lstStyle/>
            <a:p>
              <a:r>
                <a:rPr lang="en-US" sz="6000" dirty="0">
                  <a:latin typeface="Times New Roman" panose="02020603050405020304" pitchFamily="18" charset="0"/>
                  <a:ea typeface="Cambria Math" panose="02040503050406030204" pitchFamily="18" charset="0"/>
                  <a:cs typeface="Times New Roman" panose="02020603050405020304" pitchFamily="18" charset="0"/>
                </a:rPr>
                <a:t>C</a:t>
              </a:r>
            </a:p>
          </p:txBody>
        </p:sp>
      </p:grpSp>
      <p:sp>
        <p:nvSpPr>
          <p:cNvPr id="32" name="Rectangle: Rounded Corners 31">
            <a:extLst>
              <a:ext uri="{FF2B5EF4-FFF2-40B4-BE49-F238E27FC236}">
                <a16:creationId xmlns:a16="http://schemas.microsoft.com/office/drawing/2014/main" id="{10CF8BAB-D8E1-AE75-B235-5AC7361EAE17}"/>
              </a:ext>
            </a:extLst>
          </p:cNvPr>
          <p:cNvSpPr/>
          <p:nvPr/>
        </p:nvSpPr>
        <p:spPr>
          <a:xfrm>
            <a:off x="7486450" y="9910095"/>
            <a:ext cx="1751098" cy="170219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Puzzle Box</a:t>
            </a:r>
          </a:p>
        </p:txBody>
      </p:sp>
      <p:sp>
        <p:nvSpPr>
          <p:cNvPr id="33" name="Oval 32">
            <a:extLst>
              <a:ext uri="{FF2B5EF4-FFF2-40B4-BE49-F238E27FC236}">
                <a16:creationId xmlns:a16="http://schemas.microsoft.com/office/drawing/2014/main" id="{DF26EC1E-56BB-A1A6-028F-137F966EC628}"/>
              </a:ext>
            </a:extLst>
          </p:cNvPr>
          <p:cNvSpPr/>
          <p:nvPr/>
        </p:nvSpPr>
        <p:spPr>
          <a:xfrm rot="797477">
            <a:off x="7658570" y="1007324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Box with solid fill">
            <a:extLst>
              <a:ext uri="{FF2B5EF4-FFF2-40B4-BE49-F238E27FC236}">
                <a16:creationId xmlns:a16="http://schemas.microsoft.com/office/drawing/2014/main" id="{A192DADB-A77C-0369-6A08-CBCBD4C7D3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5784" y="10095223"/>
            <a:ext cx="914400" cy="914400"/>
          </a:xfrm>
          <a:prstGeom prst="rect">
            <a:avLst/>
          </a:prstGeom>
        </p:spPr>
      </p:pic>
      <p:sp>
        <p:nvSpPr>
          <p:cNvPr id="2" name="TextBox 1">
            <a:extLst>
              <a:ext uri="{FF2B5EF4-FFF2-40B4-BE49-F238E27FC236}">
                <a16:creationId xmlns:a16="http://schemas.microsoft.com/office/drawing/2014/main" id="{289D6839-B0D7-CB6B-BB60-1DBD10D86905}"/>
              </a:ext>
            </a:extLst>
          </p:cNvPr>
          <p:cNvSpPr txBox="1"/>
          <p:nvPr/>
        </p:nvSpPr>
        <p:spPr>
          <a:xfrm>
            <a:off x="822075" y="5589101"/>
            <a:ext cx="5301451" cy="461665"/>
          </a:xfrm>
          <a:prstGeom prst="rect">
            <a:avLst/>
          </a:prstGeom>
          <a:noFill/>
        </p:spPr>
        <p:txBody>
          <a:bodyPr wrap="none" rtlCol="0">
            <a:spAutoFit/>
          </a:bodyPr>
          <a:lstStyle/>
          <a:p>
            <a:r>
              <a:rPr lang="en-US" sz="2400" dirty="0">
                <a:solidFill>
                  <a:schemeClr val="bg1"/>
                </a:solidFill>
                <a:latin typeface="Cambria Math" panose="02040503050406030204" pitchFamily="18" charset="0"/>
                <a:ea typeface="Cambria Math" panose="02040503050406030204" pitchFamily="18" charset="0"/>
              </a:rPr>
              <a:t>Welcome to a New World of Innovation</a:t>
            </a:r>
          </a:p>
        </p:txBody>
      </p:sp>
      <p:sp>
        <p:nvSpPr>
          <p:cNvPr id="53" name="TextBox 52">
            <a:extLst>
              <a:ext uri="{FF2B5EF4-FFF2-40B4-BE49-F238E27FC236}">
                <a16:creationId xmlns:a16="http://schemas.microsoft.com/office/drawing/2014/main" id="{CD0A4E50-6D11-8CEA-0277-CAEBE6BEF7E3}"/>
              </a:ext>
            </a:extLst>
          </p:cNvPr>
          <p:cNvSpPr txBox="1"/>
          <p:nvPr/>
        </p:nvSpPr>
        <p:spPr>
          <a:xfrm>
            <a:off x="881689" y="6230990"/>
            <a:ext cx="7230515" cy="923330"/>
          </a:xfrm>
          <a:prstGeom prst="rect">
            <a:avLst/>
          </a:prstGeom>
          <a:noFill/>
        </p:spPr>
        <p:txBody>
          <a:bodyPr wrap="square">
            <a:spAutoFit/>
          </a:bodyPr>
          <a:lstStyle/>
          <a:p>
            <a:pPr algn="just"/>
            <a:r>
              <a:rPr lang="en-US" dirty="0">
                <a:solidFill>
                  <a:schemeClr val="bg1"/>
                </a:solidFill>
                <a:latin typeface="Cambria Math" panose="02040503050406030204" pitchFamily="18" charset="0"/>
                <a:ea typeface="Cambria Math" panose="02040503050406030204" pitchFamily="18" charset="0"/>
              </a:rPr>
              <a:t>Product Crafts is a new product design company which specializes in  crafting, creating IP and delivering new-to-the-world products that are ready for production, marketing and sales on day 1</a:t>
            </a:r>
          </a:p>
        </p:txBody>
      </p:sp>
      <p:sp>
        <p:nvSpPr>
          <p:cNvPr id="62" name="TextBox 61">
            <a:extLst>
              <a:ext uri="{FF2B5EF4-FFF2-40B4-BE49-F238E27FC236}">
                <a16:creationId xmlns:a16="http://schemas.microsoft.com/office/drawing/2014/main" id="{C13838D4-F69F-ECCA-F54D-09FEF06C51CA}"/>
              </a:ext>
            </a:extLst>
          </p:cNvPr>
          <p:cNvSpPr txBox="1"/>
          <p:nvPr/>
        </p:nvSpPr>
        <p:spPr>
          <a:xfrm>
            <a:off x="5330246" y="166716"/>
            <a:ext cx="750526" cy="369332"/>
          </a:xfrm>
          <a:prstGeom prst="rect">
            <a:avLst/>
          </a:prstGeom>
          <a:noFill/>
        </p:spPr>
        <p:txBody>
          <a:bodyPr wrap="none" rtlCol="0">
            <a:spAutoFit/>
          </a:bodyPr>
          <a:lstStyle/>
          <a:p>
            <a:r>
              <a:rPr lang="en-US" dirty="0"/>
              <a:t>Home</a:t>
            </a:r>
          </a:p>
        </p:txBody>
      </p:sp>
      <p:sp>
        <p:nvSpPr>
          <p:cNvPr id="97" name="TextBox 96">
            <a:extLst>
              <a:ext uri="{FF2B5EF4-FFF2-40B4-BE49-F238E27FC236}">
                <a16:creationId xmlns:a16="http://schemas.microsoft.com/office/drawing/2014/main" id="{C2EE50E9-FA20-19DA-B419-5728F7A1BC83}"/>
              </a:ext>
            </a:extLst>
          </p:cNvPr>
          <p:cNvSpPr txBox="1"/>
          <p:nvPr/>
        </p:nvSpPr>
        <p:spPr>
          <a:xfrm>
            <a:off x="9161405" y="166716"/>
            <a:ext cx="1380763" cy="369332"/>
          </a:xfrm>
          <a:prstGeom prst="rect">
            <a:avLst/>
          </a:prstGeom>
          <a:noFill/>
        </p:spPr>
        <p:txBody>
          <a:bodyPr wrap="none" rtlCol="0">
            <a:spAutoFit/>
          </a:bodyPr>
          <a:lstStyle/>
          <a:p>
            <a:r>
              <a:rPr lang="en-US" dirty="0"/>
              <a:t>Crafters Blog</a:t>
            </a:r>
          </a:p>
        </p:txBody>
      </p:sp>
      <p:sp>
        <p:nvSpPr>
          <p:cNvPr id="98" name="TextBox 97">
            <a:extLst>
              <a:ext uri="{FF2B5EF4-FFF2-40B4-BE49-F238E27FC236}">
                <a16:creationId xmlns:a16="http://schemas.microsoft.com/office/drawing/2014/main" id="{1A351CA3-D268-F7B8-4348-9C64AFB7831F}"/>
              </a:ext>
            </a:extLst>
          </p:cNvPr>
          <p:cNvSpPr txBox="1"/>
          <p:nvPr/>
        </p:nvSpPr>
        <p:spPr>
          <a:xfrm>
            <a:off x="6196962" y="166716"/>
            <a:ext cx="1143326" cy="369332"/>
          </a:xfrm>
          <a:prstGeom prst="rect">
            <a:avLst/>
          </a:prstGeom>
          <a:noFill/>
        </p:spPr>
        <p:txBody>
          <a:bodyPr wrap="none" rtlCol="0">
            <a:spAutoFit/>
          </a:bodyPr>
          <a:lstStyle/>
          <a:p>
            <a:r>
              <a:rPr lang="en-US" dirty="0"/>
              <a:t>The Board</a:t>
            </a:r>
          </a:p>
        </p:txBody>
      </p:sp>
      <p:sp>
        <p:nvSpPr>
          <p:cNvPr id="99" name="TextBox 98">
            <a:extLst>
              <a:ext uri="{FF2B5EF4-FFF2-40B4-BE49-F238E27FC236}">
                <a16:creationId xmlns:a16="http://schemas.microsoft.com/office/drawing/2014/main" id="{D08B9EB8-F58A-C790-6963-082AD815A7AC}"/>
              </a:ext>
            </a:extLst>
          </p:cNvPr>
          <p:cNvSpPr txBox="1"/>
          <p:nvPr/>
        </p:nvSpPr>
        <p:spPr>
          <a:xfrm>
            <a:off x="7549630" y="166716"/>
            <a:ext cx="1532343" cy="369332"/>
          </a:xfrm>
          <a:prstGeom prst="rect">
            <a:avLst/>
          </a:prstGeom>
          <a:noFill/>
        </p:spPr>
        <p:txBody>
          <a:bodyPr wrap="none" rtlCol="0">
            <a:spAutoFit/>
          </a:bodyPr>
          <a:lstStyle/>
          <a:p>
            <a:r>
              <a:rPr lang="en-US" dirty="0"/>
              <a:t>Design Gallery</a:t>
            </a:r>
          </a:p>
        </p:txBody>
      </p:sp>
      <p:sp>
        <p:nvSpPr>
          <p:cNvPr id="106" name="TextBox 105">
            <a:extLst>
              <a:ext uri="{FF2B5EF4-FFF2-40B4-BE49-F238E27FC236}">
                <a16:creationId xmlns:a16="http://schemas.microsoft.com/office/drawing/2014/main" id="{E605950E-AE87-6621-CEBD-40BA871E017D}"/>
              </a:ext>
            </a:extLst>
          </p:cNvPr>
          <p:cNvSpPr txBox="1"/>
          <p:nvPr/>
        </p:nvSpPr>
        <p:spPr>
          <a:xfrm>
            <a:off x="10749411" y="-235695"/>
            <a:ext cx="609462" cy="830997"/>
          </a:xfrm>
          <a:prstGeom prst="rect">
            <a:avLst/>
          </a:prstGeom>
          <a:noFill/>
        </p:spPr>
        <p:txBody>
          <a:bodyPr wrap="none" rtlCol="0" anchor="t">
            <a:spAutoFit/>
          </a:bodyPr>
          <a:lstStyle/>
          <a:p>
            <a:r>
              <a:rPr lang="en-US" sz="4800" dirty="0"/>
              <a:t>…</a:t>
            </a:r>
          </a:p>
        </p:txBody>
      </p:sp>
      <p:sp>
        <p:nvSpPr>
          <p:cNvPr id="135" name="Rectangle: Rounded Corners 134">
            <a:extLst>
              <a:ext uri="{FF2B5EF4-FFF2-40B4-BE49-F238E27FC236}">
                <a16:creationId xmlns:a16="http://schemas.microsoft.com/office/drawing/2014/main" id="{ACF0FD33-8252-2399-1372-D058624087BC}"/>
              </a:ext>
            </a:extLst>
          </p:cNvPr>
          <p:cNvSpPr/>
          <p:nvPr/>
        </p:nvSpPr>
        <p:spPr>
          <a:xfrm>
            <a:off x="174171" y="11985557"/>
            <a:ext cx="11916229" cy="5257930"/>
          </a:xfrm>
          <a:prstGeom prst="roundRect">
            <a:avLst>
              <a:gd name="adj" fmla="val 5011"/>
            </a:avLst>
          </a:prstGeom>
          <a:solidFill>
            <a:srgbClr val="0C16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6" name="TextBox 135">
            <a:extLst>
              <a:ext uri="{FF2B5EF4-FFF2-40B4-BE49-F238E27FC236}">
                <a16:creationId xmlns:a16="http://schemas.microsoft.com/office/drawing/2014/main" id="{1F141153-F037-7FA2-B781-A353487555BF}"/>
              </a:ext>
            </a:extLst>
          </p:cNvPr>
          <p:cNvSpPr txBox="1"/>
          <p:nvPr/>
        </p:nvSpPr>
        <p:spPr>
          <a:xfrm>
            <a:off x="481807" y="12050646"/>
            <a:ext cx="8794331"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Accelerate your Business Dominance with Product Crafts</a:t>
            </a:r>
          </a:p>
        </p:txBody>
      </p:sp>
      <p:sp>
        <p:nvSpPr>
          <p:cNvPr id="137" name="Oval 136">
            <a:extLst>
              <a:ext uri="{FF2B5EF4-FFF2-40B4-BE49-F238E27FC236}">
                <a16:creationId xmlns:a16="http://schemas.microsoft.com/office/drawing/2014/main" id="{5719CF88-7B53-2982-6314-FB61E44F903F}"/>
              </a:ext>
            </a:extLst>
          </p:cNvPr>
          <p:cNvSpPr/>
          <p:nvPr/>
        </p:nvSpPr>
        <p:spPr>
          <a:xfrm rot="228186">
            <a:off x="3833981" y="1294779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8" name="Oval 137">
            <a:extLst>
              <a:ext uri="{FF2B5EF4-FFF2-40B4-BE49-F238E27FC236}">
                <a16:creationId xmlns:a16="http://schemas.microsoft.com/office/drawing/2014/main" id="{7AD7649C-F578-98B9-9CDA-2D908CB4A684}"/>
              </a:ext>
            </a:extLst>
          </p:cNvPr>
          <p:cNvSpPr/>
          <p:nvPr/>
        </p:nvSpPr>
        <p:spPr>
          <a:xfrm rot="228186">
            <a:off x="3833981" y="13498131"/>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9" name="Oval 138">
            <a:extLst>
              <a:ext uri="{FF2B5EF4-FFF2-40B4-BE49-F238E27FC236}">
                <a16:creationId xmlns:a16="http://schemas.microsoft.com/office/drawing/2014/main" id="{7227807F-CB05-C112-851C-6FC3A8DBBE1F}"/>
              </a:ext>
            </a:extLst>
          </p:cNvPr>
          <p:cNvSpPr/>
          <p:nvPr/>
        </p:nvSpPr>
        <p:spPr>
          <a:xfrm rot="228186">
            <a:off x="3833981" y="1404846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0" name="TextBox 139">
            <a:extLst>
              <a:ext uri="{FF2B5EF4-FFF2-40B4-BE49-F238E27FC236}">
                <a16:creationId xmlns:a16="http://schemas.microsoft.com/office/drawing/2014/main" id="{71FF6803-D818-63DA-367C-F157DBA6ACC3}"/>
              </a:ext>
            </a:extLst>
          </p:cNvPr>
          <p:cNvSpPr txBox="1"/>
          <p:nvPr/>
        </p:nvSpPr>
        <p:spPr>
          <a:xfrm>
            <a:off x="2855439" y="12849422"/>
            <a:ext cx="61266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Idea</a:t>
            </a:r>
          </a:p>
        </p:txBody>
      </p:sp>
      <p:sp>
        <p:nvSpPr>
          <p:cNvPr id="141" name="TextBox 140">
            <a:extLst>
              <a:ext uri="{FF2B5EF4-FFF2-40B4-BE49-F238E27FC236}">
                <a16:creationId xmlns:a16="http://schemas.microsoft.com/office/drawing/2014/main" id="{8C5D3838-9BA2-21D4-3C97-72C50AB9E236}"/>
              </a:ext>
            </a:extLst>
          </p:cNvPr>
          <p:cNvSpPr txBox="1"/>
          <p:nvPr/>
        </p:nvSpPr>
        <p:spPr>
          <a:xfrm>
            <a:off x="2718195" y="13347597"/>
            <a:ext cx="85472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a:t>
            </a:r>
          </a:p>
        </p:txBody>
      </p:sp>
      <p:sp>
        <p:nvSpPr>
          <p:cNvPr id="142" name="TextBox 141">
            <a:extLst>
              <a:ext uri="{FF2B5EF4-FFF2-40B4-BE49-F238E27FC236}">
                <a16:creationId xmlns:a16="http://schemas.microsoft.com/office/drawing/2014/main" id="{47582FFC-F282-76BA-1CDE-31E47AC02FB8}"/>
              </a:ext>
            </a:extLst>
          </p:cNvPr>
          <p:cNvSpPr txBox="1"/>
          <p:nvPr/>
        </p:nvSpPr>
        <p:spPr>
          <a:xfrm>
            <a:off x="2468537" y="13954604"/>
            <a:ext cx="116506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Prototype</a:t>
            </a:r>
          </a:p>
        </p:txBody>
      </p:sp>
      <p:sp>
        <p:nvSpPr>
          <p:cNvPr id="143" name="TextBox 142">
            <a:extLst>
              <a:ext uri="{FF2B5EF4-FFF2-40B4-BE49-F238E27FC236}">
                <a16:creationId xmlns:a16="http://schemas.microsoft.com/office/drawing/2014/main" id="{88D7D186-82E8-5F4B-101F-238E8DEB43B2}"/>
              </a:ext>
            </a:extLst>
          </p:cNvPr>
          <p:cNvSpPr txBox="1"/>
          <p:nvPr/>
        </p:nvSpPr>
        <p:spPr>
          <a:xfrm>
            <a:off x="973026" y="14504160"/>
            <a:ext cx="272125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IP (Trade Secret / Patent)</a:t>
            </a:r>
          </a:p>
        </p:txBody>
      </p:sp>
      <p:sp>
        <p:nvSpPr>
          <p:cNvPr id="144" name="Oval 143">
            <a:extLst>
              <a:ext uri="{FF2B5EF4-FFF2-40B4-BE49-F238E27FC236}">
                <a16:creationId xmlns:a16="http://schemas.microsoft.com/office/drawing/2014/main" id="{00D03B75-5111-8C21-FC3F-5B5FD5DFD0E7}"/>
              </a:ext>
            </a:extLst>
          </p:cNvPr>
          <p:cNvSpPr/>
          <p:nvPr/>
        </p:nvSpPr>
        <p:spPr>
          <a:xfrm rot="228186">
            <a:off x="3833981" y="14598796"/>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5" name="TextBox 144">
            <a:extLst>
              <a:ext uri="{FF2B5EF4-FFF2-40B4-BE49-F238E27FC236}">
                <a16:creationId xmlns:a16="http://schemas.microsoft.com/office/drawing/2014/main" id="{C2471EDB-152B-95A0-3064-6F1029AE4490}"/>
              </a:ext>
            </a:extLst>
          </p:cNvPr>
          <p:cNvSpPr txBox="1"/>
          <p:nvPr/>
        </p:nvSpPr>
        <p:spPr>
          <a:xfrm>
            <a:off x="746849" y="15068987"/>
            <a:ext cx="2958117"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Documentation &amp; Packaging</a:t>
            </a:r>
          </a:p>
        </p:txBody>
      </p:sp>
      <p:sp>
        <p:nvSpPr>
          <p:cNvPr id="146" name="Oval 145">
            <a:extLst>
              <a:ext uri="{FF2B5EF4-FFF2-40B4-BE49-F238E27FC236}">
                <a16:creationId xmlns:a16="http://schemas.microsoft.com/office/drawing/2014/main" id="{A6B1FD21-3634-A50A-FDFE-CFA6E8D8C54F}"/>
              </a:ext>
            </a:extLst>
          </p:cNvPr>
          <p:cNvSpPr/>
          <p:nvPr/>
        </p:nvSpPr>
        <p:spPr>
          <a:xfrm rot="228186">
            <a:off x="3833981" y="1514912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47" name="Straight Connector 146">
            <a:extLst>
              <a:ext uri="{FF2B5EF4-FFF2-40B4-BE49-F238E27FC236}">
                <a16:creationId xmlns:a16="http://schemas.microsoft.com/office/drawing/2014/main" id="{71398473-B20F-9537-27A4-E9ABD2EE158F}"/>
              </a:ext>
            </a:extLst>
          </p:cNvPr>
          <p:cNvCxnSpPr>
            <a:cxnSpLocks/>
          </p:cNvCxnSpPr>
          <p:nvPr/>
        </p:nvCxnSpPr>
        <p:spPr>
          <a:xfrm flipH="1">
            <a:off x="3694284" y="13038605"/>
            <a:ext cx="12507" cy="2208979"/>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pic>
        <p:nvPicPr>
          <p:cNvPr id="148" name="Graphic 147" descr="Handshake with solid fill">
            <a:extLst>
              <a:ext uri="{FF2B5EF4-FFF2-40B4-BE49-F238E27FC236}">
                <a16:creationId xmlns:a16="http://schemas.microsoft.com/office/drawing/2014/main" id="{C7AE6EB5-6795-636F-9B88-34200736D1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0150" y="13726837"/>
            <a:ext cx="914400" cy="914400"/>
          </a:xfrm>
          <a:prstGeom prst="rect">
            <a:avLst/>
          </a:prstGeom>
        </p:spPr>
      </p:pic>
      <p:sp>
        <p:nvSpPr>
          <p:cNvPr id="149" name="Oval 148">
            <a:extLst>
              <a:ext uri="{FF2B5EF4-FFF2-40B4-BE49-F238E27FC236}">
                <a16:creationId xmlns:a16="http://schemas.microsoft.com/office/drawing/2014/main" id="{A238E40B-8AEB-93DB-7F96-C6D7E9494771}"/>
              </a:ext>
            </a:extLst>
          </p:cNvPr>
          <p:cNvSpPr/>
          <p:nvPr/>
        </p:nvSpPr>
        <p:spPr>
          <a:xfrm rot="228186">
            <a:off x="8931502" y="13556592"/>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0" name="Oval 149">
            <a:extLst>
              <a:ext uri="{FF2B5EF4-FFF2-40B4-BE49-F238E27FC236}">
                <a16:creationId xmlns:a16="http://schemas.microsoft.com/office/drawing/2014/main" id="{6874F360-7435-4070-85F5-EB5F450415D5}"/>
              </a:ext>
            </a:extLst>
          </p:cNvPr>
          <p:cNvSpPr/>
          <p:nvPr/>
        </p:nvSpPr>
        <p:spPr>
          <a:xfrm rot="228186">
            <a:off x="8929848" y="14103302"/>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1" name="Oval 150">
            <a:extLst>
              <a:ext uri="{FF2B5EF4-FFF2-40B4-BE49-F238E27FC236}">
                <a16:creationId xmlns:a16="http://schemas.microsoft.com/office/drawing/2014/main" id="{50B08D2D-6BD2-AD6C-1A1F-4B1EC44707BD}"/>
              </a:ext>
            </a:extLst>
          </p:cNvPr>
          <p:cNvSpPr/>
          <p:nvPr/>
        </p:nvSpPr>
        <p:spPr>
          <a:xfrm rot="228186">
            <a:off x="8929848" y="1464959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2" name="TextBox 151">
            <a:extLst>
              <a:ext uri="{FF2B5EF4-FFF2-40B4-BE49-F238E27FC236}">
                <a16:creationId xmlns:a16="http://schemas.microsoft.com/office/drawing/2014/main" id="{9D80E0CE-FF3E-4773-DDCC-992436861A59}"/>
              </a:ext>
            </a:extLst>
          </p:cNvPr>
          <p:cNvSpPr txBox="1"/>
          <p:nvPr/>
        </p:nvSpPr>
        <p:spPr>
          <a:xfrm>
            <a:off x="9486594" y="13451220"/>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153" name="TextBox 152">
            <a:extLst>
              <a:ext uri="{FF2B5EF4-FFF2-40B4-BE49-F238E27FC236}">
                <a16:creationId xmlns:a16="http://schemas.microsoft.com/office/drawing/2014/main" id="{C22B1BD6-9733-9C2C-D607-C46D11B70678}"/>
              </a:ext>
            </a:extLst>
          </p:cNvPr>
          <p:cNvSpPr txBox="1"/>
          <p:nvPr/>
        </p:nvSpPr>
        <p:spPr>
          <a:xfrm>
            <a:off x="9486594" y="13982589"/>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154" name="TextBox 153">
            <a:extLst>
              <a:ext uri="{FF2B5EF4-FFF2-40B4-BE49-F238E27FC236}">
                <a16:creationId xmlns:a16="http://schemas.microsoft.com/office/drawing/2014/main" id="{C2F7E73E-568C-0C1E-0103-F4B6C943374D}"/>
              </a:ext>
            </a:extLst>
          </p:cNvPr>
          <p:cNvSpPr txBox="1"/>
          <p:nvPr/>
        </p:nvSpPr>
        <p:spPr>
          <a:xfrm>
            <a:off x="9486593" y="14544227"/>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cxnSp>
        <p:nvCxnSpPr>
          <p:cNvPr id="155" name="Straight Connector 154">
            <a:extLst>
              <a:ext uri="{FF2B5EF4-FFF2-40B4-BE49-F238E27FC236}">
                <a16:creationId xmlns:a16="http://schemas.microsoft.com/office/drawing/2014/main" id="{E9B87781-22D5-85FF-4D18-FF5FED443FF0}"/>
              </a:ext>
            </a:extLst>
          </p:cNvPr>
          <p:cNvCxnSpPr>
            <a:cxnSpLocks/>
          </p:cNvCxnSpPr>
          <p:nvPr/>
        </p:nvCxnSpPr>
        <p:spPr>
          <a:xfrm>
            <a:off x="9251774" y="13216786"/>
            <a:ext cx="0" cy="163312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8E39C3ED-5CFD-3F26-5EEF-2777451F269F}"/>
              </a:ext>
            </a:extLst>
          </p:cNvPr>
          <p:cNvSpPr/>
          <p:nvPr/>
        </p:nvSpPr>
        <p:spPr>
          <a:xfrm rot="228186">
            <a:off x="8930571" y="13018601"/>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7" name="TextBox 156">
            <a:extLst>
              <a:ext uri="{FF2B5EF4-FFF2-40B4-BE49-F238E27FC236}">
                <a16:creationId xmlns:a16="http://schemas.microsoft.com/office/drawing/2014/main" id="{F2D65DC5-17F3-8293-833E-4F676B56F8AC}"/>
              </a:ext>
            </a:extLst>
          </p:cNvPr>
          <p:cNvSpPr txBox="1"/>
          <p:nvPr/>
        </p:nvSpPr>
        <p:spPr>
          <a:xfrm>
            <a:off x="9487316" y="12913229"/>
            <a:ext cx="17219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 Services</a:t>
            </a:r>
          </a:p>
        </p:txBody>
      </p:sp>
      <p:sp>
        <p:nvSpPr>
          <p:cNvPr id="158" name="Oval 157">
            <a:extLst>
              <a:ext uri="{FF2B5EF4-FFF2-40B4-BE49-F238E27FC236}">
                <a16:creationId xmlns:a16="http://schemas.microsoft.com/office/drawing/2014/main" id="{6D418BB7-99F7-124D-3E20-000D692AE11B}"/>
              </a:ext>
            </a:extLst>
          </p:cNvPr>
          <p:cNvSpPr/>
          <p:nvPr/>
        </p:nvSpPr>
        <p:spPr>
          <a:xfrm rot="228186">
            <a:off x="6349759" y="13188713"/>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9" name="Oval 158">
            <a:extLst>
              <a:ext uri="{FF2B5EF4-FFF2-40B4-BE49-F238E27FC236}">
                <a16:creationId xmlns:a16="http://schemas.microsoft.com/office/drawing/2014/main" id="{F8705344-1ABF-030B-CFF2-78EA3FE70DAD}"/>
              </a:ext>
            </a:extLst>
          </p:cNvPr>
          <p:cNvSpPr/>
          <p:nvPr/>
        </p:nvSpPr>
        <p:spPr>
          <a:xfrm rot="228186">
            <a:off x="6380299" y="15120335"/>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0" name="TextBox 159">
            <a:extLst>
              <a:ext uri="{FF2B5EF4-FFF2-40B4-BE49-F238E27FC236}">
                <a16:creationId xmlns:a16="http://schemas.microsoft.com/office/drawing/2014/main" id="{526730B6-7965-A465-C7D2-AE0E5B344D07}"/>
              </a:ext>
            </a:extLst>
          </p:cNvPr>
          <p:cNvSpPr txBox="1"/>
          <p:nvPr/>
        </p:nvSpPr>
        <p:spPr>
          <a:xfrm>
            <a:off x="5515730" y="14686765"/>
            <a:ext cx="201850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 of Design &amp; IP</a:t>
            </a:r>
          </a:p>
        </p:txBody>
      </p:sp>
      <p:sp>
        <p:nvSpPr>
          <p:cNvPr id="161" name="TextBox 160">
            <a:extLst>
              <a:ext uri="{FF2B5EF4-FFF2-40B4-BE49-F238E27FC236}">
                <a16:creationId xmlns:a16="http://schemas.microsoft.com/office/drawing/2014/main" id="{A6BB01D4-3839-F07C-DCC4-A899DECB5513}"/>
              </a:ext>
            </a:extLst>
          </p:cNvPr>
          <p:cNvSpPr txBox="1"/>
          <p:nvPr/>
        </p:nvSpPr>
        <p:spPr>
          <a:xfrm>
            <a:off x="5387168" y="13357505"/>
            <a:ext cx="227562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Expertise Relocation</a:t>
            </a:r>
          </a:p>
        </p:txBody>
      </p:sp>
      <p:sp>
        <p:nvSpPr>
          <p:cNvPr id="162" name="Left Bracket 161">
            <a:extLst>
              <a:ext uri="{FF2B5EF4-FFF2-40B4-BE49-F238E27FC236}">
                <a16:creationId xmlns:a16="http://schemas.microsoft.com/office/drawing/2014/main" id="{4BFD8ED9-73F8-80EC-E7CF-6B500F8B3A05}"/>
              </a:ext>
            </a:extLst>
          </p:cNvPr>
          <p:cNvSpPr/>
          <p:nvPr/>
        </p:nvSpPr>
        <p:spPr>
          <a:xfrm rot="16200000">
            <a:off x="4872007" y="14155885"/>
            <a:ext cx="406375" cy="274045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63" name="Left Bracket 162">
            <a:extLst>
              <a:ext uri="{FF2B5EF4-FFF2-40B4-BE49-F238E27FC236}">
                <a16:creationId xmlns:a16="http://schemas.microsoft.com/office/drawing/2014/main" id="{B4D06ADD-287E-8B3D-13DF-A04DB6BE5BC1}"/>
              </a:ext>
            </a:extLst>
          </p:cNvPr>
          <p:cNvSpPr/>
          <p:nvPr/>
        </p:nvSpPr>
        <p:spPr>
          <a:xfrm rot="16200000" flipH="1">
            <a:off x="7607486" y="11470379"/>
            <a:ext cx="468488" cy="282020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64" name="TextBox 163">
            <a:extLst>
              <a:ext uri="{FF2B5EF4-FFF2-40B4-BE49-F238E27FC236}">
                <a16:creationId xmlns:a16="http://schemas.microsoft.com/office/drawing/2014/main" id="{9B3691B8-F415-6445-72D6-198A51ED87C0}"/>
              </a:ext>
            </a:extLst>
          </p:cNvPr>
          <p:cNvSpPr txBox="1"/>
          <p:nvPr/>
        </p:nvSpPr>
        <p:spPr>
          <a:xfrm>
            <a:off x="472655" y="16005826"/>
            <a:ext cx="5552648"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Product Crafts will deliver the design, development, prototyping, IP protection of ready-to-manufacture products that can be marketed and sold from day 1</a:t>
            </a:r>
          </a:p>
        </p:txBody>
      </p:sp>
      <p:sp>
        <p:nvSpPr>
          <p:cNvPr id="165" name="TextBox 164">
            <a:extLst>
              <a:ext uri="{FF2B5EF4-FFF2-40B4-BE49-F238E27FC236}">
                <a16:creationId xmlns:a16="http://schemas.microsoft.com/office/drawing/2014/main" id="{06E75659-C089-1D11-03C8-3274303568C0}"/>
              </a:ext>
            </a:extLst>
          </p:cNvPr>
          <p:cNvSpPr txBox="1"/>
          <p:nvPr/>
        </p:nvSpPr>
        <p:spPr>
          <a:xfrm>
            <a:off x="6772921" y="16004086"/>
            <a:ext cx="5244907"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Customer can start the production and sales post the sale of Design IP. Product Crafts will support with necessary kick start and post-production design services as required</a:t>
            </a:r>
          </a:p>
        </p:txBody>
      </p:sp>
      <p:sp>
        <p:nvSpPr>
          <p:cNvPr id="166" name="Rectangle 165">
            <a:extLst>
              <a:ext uri="{FF2B5EF4-FFF2-40B4-BE49-F238E27FC236}">
                <a16:creationId xmlns:a16="http://schemas.microsoft.com/office/drawing/2014/main" id="{4179184D-9391-31D6-4DBC-9AA890306DAC}"/>
              </a:ext>
            </a:extLst>
          </p:cNvPr>
          <p:cNvSpPr/>
          <p:nvPr/>
        </p:nvSpPr>
        <p:spPr>
          <a:xfrm>
            <a:off x="0" y="17258577"/>
            <a:ext cx="12192000" cy="1004789"/>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TextBox 166">
            <a:extLst>
              <a:ext uri="{FF2B5EF4-FFF2-40B4-BE49-F238E27FC236}">
                <a16:creationId xmlns:a16="http://schemas.microsoft.com/office/drawing/2014/main" id="{CDC4DC04-06A1-99B1-44E3-C86B97F2F1DE}"/>
              </a:ext>
            </a:extLst>
          </p:cNvPr>
          <p:cNvSpPr txBox="1"/>
          <p:nvPr/>
        </p:nvSpPr>
        <p:spPr>
          <a:xfrm>
            <a:off x="10859251" y="17534994"/>
            <a:ext cx="1024639" cy="369332"/>
          </a:xfrm>
          <a:prstGeom prst="rect">
            <a:avLst/>
          </a:prstGeom>
          <a:noFill/>
        </p:spPr>
        <p:txBody>
          <a:bodyPr wrap="none" rtlCol="0">
            <a:spAutoFit/>
          </a:bodyPr>
          <a:lstStyle/>
          <a:p>
            <a:r>
              <a:rPr lang="en-US" dirty="0">
                <a:solidFill>
                  <a:schemeClr val="bg1"/>
                </a:solidFill>
              </a:rPr>
              <a:t>About us</a:t>
            </a:r>
          </a:p>
        </p:txBody>
      </p:sp>
      <p:sp>
        <p:nvSpPr>
          <p:cNvPr id="168" name="TextBox 167">
            <a:extLst>
              <a:ext uri="{FF2B5EF4-FFF2-40B4-BE49-F238E27FC236}">
                <a16:creationId xmlns:a16="http://schemas.microsoft.com/office/drawing/2014/main" id="{F26A875A-A7F1-55FF-3ADF-9327BB771892}"/>
              </a:ext>
            </a:extLst>
          </p:cNvPr>
          <p:cNvSpPr txBox="1"/>
          <p:nvPr/>
        </p:nvSpPr>
        <p:spPr>
          <a:xfrm>
            <a:off x="8206140" y="17534994"/>
            <a:ext cx="1173591" cy="369332"/>
          </a:xfrm>
          <a:prstGeom prst="rect">
            <a:avLst/>
          </a:prstGeom>
          <a:noFill/>
        </p:spPr>
        <p:txBody>
          <a:bodyPr wrap="none" rtlCol="0">
            <a:spAutoFit/>
          </a:bodyPr>
          <a:lstStyle/>
          <a:p>
            <a:r>
              <a:rPr lang="en-US" dirty="0">
                <a:solidFill>
                  <a:schemeClr val="bg1"/>
                </a:solidFill>
              </a:rPr>
              <a:t>Contact us</a:t>
            </a:r>
          </a:p>
        </p:txBody>
      </p:sp>
      <p:sp>
        <p:nvSpPr>
          <p:cNvPr id="169" name="TextBox 168">
            <a:extLst>
              <a:ext uri="{FF2B5EF4-FFF2-40B4-BE49-F238E27FC236}">
                <a16:creationId xmlns:a16="http://schemas.microsoft.com/office/drawing/2014/main" id="{6FA93F93-0661-1DBF-5B53-91ABF5A34085}"/>
              </a:ext>
            </a:extLst>
          </p:cNvPr>
          <p:cNvSpPr txBox="1"/>
          <p:nvPr/>
        </p:nvSpPr>
        <p:spPr>
          <a:xfrm>
            <a:off x="9486593" y="17534994"/>
            <a:ext cx="1265796" cy="369332"/>
          </a:xfrm>
          <a:prstGeom prst="rect">
            <a:avLst/>
          </a:prstGeom>
          <a:noFill/>
        </p:spPr>
        <p:txBody>
          <a:bodyPr wrap="none" rtlCol="0">
            <a:spAutoFit/>
          </a:bodyPr>
          <a:lstStyle/>
          <a:p>
            <a:r>
              <a:rPr lang="en-US" dirty="0">
                <a:solidFill>
                  <a:schemeClr val="bg1"/>
                </a:solidFill>
              </a:rPr>
              <a:t>Partnership</a:t>
            </a:r>
          </a:p>
        </p:txBody>
      </p:sp>
      <p:sp>
        <p:nvSpPr>
          <p:cNvPr id="170" name="TextBox 169">
            <a:extLst>
              <a:ext uri="{FF2B5EF4-FFF2-40B4-BE49-F238E27FC236}">
                <a16:creationId xmlns:a16="http://schemas.microsoft.com/office/drawing/2014/main" id="{B5DCF899-F741-4B77-E069-139127207C05}"/>
              </a:ext>
            </a:extLst>
          </p:cNvPr>
          <p:cNvSpPr txBox="1"/>
          <p:nvPr/>
        </p:nvSpPr>
        <p:spPr>
          <a:xfrm>
            <a:off x="6965840" y="17534994"/>
            <a:ext cx="1033232" cy="369332"/>
          </a:xfrm>
          <a:prstGeom prst="rect">
            <a:avLst/>
          </a:prstGeom>
          <a:noFill/>
        </p:spPr>
        <p:txBody>
          <a:bodyPr wrap="none" rtlCol="0">
            <a:spAutoFit/>
          </a:bodyPr>
          <a:lstStyle/>
          <a:p>
            <a:r>
              <a:rPr lang="en-US" dirty="0">
                <a:solidFill>
                  <a:schemeClr val="bg1"/>
                </a:solidFill>
              </a:rPr>
              <a:t>Research</a:t>
            </a:r>
          </a:p>
        </p:txBody>
      </p:sp>
      <p:grpSp>
        <p:nvGrpSpPr>
          <p:cNvPr id="171" name="Group 170">
            <a:extLst>
              <a:ext uri="{FF2B5EF4-FFF2-40B4-BE49-F238E27FC236}">
                <a16:creationId xmlns:a16="http://schemas.microsoft.com/office/drawing/2014/main" id="{407066CE-8BF8-0348-E180-E2050B39C4E6}"/>
              </a:ext>
            </a:extLst>
          </p:cNvPr>
          <p:cNvGrpSpPr/>
          <p:nvPr/>
        </p:nvGrpSpPr>
        <p:grpSpPr>
          <a:xfrm>
            <a:off x="385967" y="17494634"/>
            <a:ext cx="611499" cy="591030"/>
            <a:chOff x="2867267" y="2626823"/>
            <a:chExt cx="1353531" cy="1371600"/>
          </a:xfrm>
          <a:solidFill>
            <a:schemeClr val="accent2"/>
          </a:solidFill>
        </p:grpSpPr>
        <p:sp>
          <p:nvSpPr>
            <p:cNvPr id="172" name="Oval 171">
              <a:extLst>
                <a:ext uri="{FF2B5EF4-FFF2-40B4-BE49-F238E27FC236}">
                  <a16:creationId xmlns:a16="http://schemas.microsoft.com/office/drawing/2014/main" id="{6B548574-5A7A-9741-EEBE-89FCB9BAED87}"/>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Oval 172">
              <a:extLst>
                <a:ext uri="{FF2B5EF4-FFF2-40B4-BE49-F238E27FC236}">
                  <a16:creationId xmlns:a16="http://schemas.microsoft.com/office/drawing/2014/main" id="{A3A16AFD-F4E0-2352-5DC4-F0D43BDB8E15}"/>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3976F81E-A50A-1896-CBE6-7474D6F77149}"/>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0B977F17-D6DC-9E61-E0C0-799616A4FEE3}"/>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C128CE2E-9108-2B0B-C67A-D7A76D434D00}"/>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7" name="Straight Connector 176">
            <a:extLst>
              <a:ext uri="{FF2B5EF4-FFF2-40B4-BE49-F238E27FC236}">
                <a16:creationId xmlns:a16="http://schemas.microsoft.com/office/drawing/2014/main" id="{A39D1C73-71F7-4712-0E53-A2D4D410B28B}"/>
              </a:ext>
            </a:extLst>
          </p:cNvPr>
          <p:cNvCxnSpPr>
            <a:cxnSpLocks/>
          </p:cNvCxnSpPr>
          <p:nvPr/>
        </p:nvCxnSpPr>
        <p:spPr>
          <a:xfrm>
            <a:off x="6388999" y="16081829"/>
            <a:ext cx="0" cy="987592"/>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52F33E99-BA68-56DF-CB46-2364942AAA3F}"/>
              </a:ext>
            </a:extLst>
          </p:cNvPr>
          <p:cNvCxnSpPr>
            <a:cxnSpLocks/>
          </p:cNvCxnSpPr>
          <p:nvPr/>
        </p:nvCxnSpPr>
        <p:spPr>
          <a:xfrm>
            <a:off x="535461" y="15930369"/>
            <a:ext cx="1134842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pic>
        <p:nvPicPr>
          <p:cNvPr id="179" name="Picture 8" descr="White LinkedIn Square Logo Icon">
            <a:extLst>
              <a:ext uri="{FF2B5EF4-FFF2-40B4-BE49-F238E27FC236}">
                <a16:creationId xmlns:a16="http://schemas.microsoft.com/office/drawing/2014/main" id="{0FA20EA4-F365-8475-3B9F-522FB1BD84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5941"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8" descr="Black X Logo - Free Vectors &amp; PSDs to Download">
            <a:extLst>
              <a:ext uri="{FF2B5EF4-FFF2-40B4-BE49-F238E27FC236}">
                <a16:creationId xmlns:a16="http://schemas.microsoft.com/office/drawing/2014/main" id="{509220A9-4CA3-C8A6-15BA-6B0925536C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24622"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81" name="Picture 20" descr="Free png black youtube logo best clip art free large images | Youtube logo,  Black and white instagram, Instagram logo">
            <a:extLst>
              <a:ext uri="{FF2B5EF4-FFF2-40B4-BE49-F238E27FC236}">
                <a16:creationId xmlns:a16="http://schemas.microsoft.com/office/drawing/2014/main" id="{49F9C994-3883-F515-52A3-617F683B55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2440598"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182" name="Oval 181">
            <a:extLst>
              <a:ext uri="{FF2B5EF4-FFF2-40B4-BE49-F238E27FC236}">
                <a16:creationId xmlns:a16="http://schemas.microsoft.com/office/drawing/2014/main" id="{02913933-A8A3-A7E6-FCEB-977BB2A40574}"/>
              </a:ext>
            </a:extLst>
          </p:cNvPr>
          <p:cNvSpPr/>
          <p:nvPr/>
        </p:nvSpPr>
        <p:spPr>
          <a:xfrm rot="228186">
            <a:off x="258378" y="1610201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3" name="Oval 182">
            <a:extLst>
              <a:ext uri="{FF2B5EF4-FFF2-40B4-BE49-F238E27FC236}">
                <a16:creationId xmlns:a16="http://schemas.microsoft.com/office/drawing/2014/main" id="{44064B28-0576-9ED0-30E9-3B3950C5F940}"/>
              </a:ext>
            </a:extLst>
          </p:cNvPr>
          <p:cNvSpPr/>
          <p:nvPr/>
        </p:nvSpPr>
        <p:spPr>
          <a:xfrm rot="228186">
            <a:off x="6575411" y="1609129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4" name="Rectangle: Rounded Corners 183">
            <a:extLst>
              <a:ext uri="{FF2B5EF4-FFF2-40B4-BE49-F238E27FC236}">
                <a16:creationId xmlns:a16="http://schemas.microsoft.com/office/drawing/2014/main" id="{E580B512-5C30-042E-BCA5-2BF73F585E54}"/>
              </a:ext>
            </a:extLst>
          </p:cNvPr>
          <p:cNvSpPr/>
          <p:nvPr/>
        </p:nvSpPr>
        <p:spPr>
          <a:xfrm>
            <a:off x="4911574" y="7782630"/>
            <a:ext cx="3173324" cy="1009722"/>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Have a Product Idea? </a:t>
            </a:r>
          </a:p>
          <a:p>
            <a:pPr algn="ctr"/>
            <a:r>
              <a:rPr lang="en-US" sz="1800" dirty="0">
                <a:solidFill>
                  <a:srgbClr val="000000"/>
                </a:solidFill>
                <a:latin typeface="Cambria Math" panose="02040503050406030204" pitchFamily="18" charset="0"/>
                <a:ea typeface="Cambria Math" panose="02040503050406030204" pitchFamily="18" charset="0"/>
              </a:rPr>
              <a:t>Partner with Product Crafts to bring your products to life </a:t>
            </a:r>
          </a:p>
        </p:txBody>
      </p:sp>
      <p:sp>
        <p:nvSpPr>
          <p:cNvPr id="185" name="Rectangle: Rounded Corners 184">
            <a:extLst>
              <a:ext uri="{FF2B5EF4-FFF2-40B4-BE49-F238E27FC236}">
                <a16:creationId xmlns:a16="http://schemas.microsoft.com/office/drawing/2014/main" id="{7EB39467-8A66-3289-B5AE-099EC900A9FC}"/>
              </a:ext>
            </a:extLst>
          </p:cNvPr>
          <p:cNvSpPr/>
          <p:nvPr/>
        </p:nvSpPr>
        <p:spPr>
          <a:xfrm>
            <a:off x="8412018" y="7782630"/>
            <a:ext cx="2945220" cy="1009722"/>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Invest in the world of Innovation and secure your business aspirations</a:t>
            </a:r>
          </a:p>
        </p:txBody>
      </p:sp>
      <p:sp>
        <p:nvSpPr>
          <p:cNvPr id="186" name="Rectangle: Rounded Corners 185">
            <a:extLst>
              <a:ext uri="{FF2B5EF4-FFF2-40B4-BE49-F238E27FC236}">
                <a16:creationId xmlns:a16="http://schemas.microsoft.com/office/drawing/2014/main" id="{7B06EB6A-E1FD-7E10-C054-2E33C8E91368}"/>
              </a:ext>
            </a:extLst>
          </p:cNvPr>
          <p:cNvSpPr/>
          <p:nvPr/>
        </p:nvSpPr>
        <p:spPr>
          <a:xfrm>
            <a:off x="673151" y="7805913"/>
            <a:ext cx="4079491" cy="1009722"/>
          </a:xfrm>
          <a:prstGeom prst="round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Pick any product of your interest from our Design Gallery and kick start the production and sales process on Day 1</a:t>
            </a:r>
          </a:p>
        </p:txBody>
      </p:sp>
      <p:sp>
        <p:nvSpPr>
          <p:cNvPr id="187" name="TextBox 186">
            <a:extLst>
              <a:ext uri="{FF2B5EF4-FFF2-40B4-BE49-F238E27FC236}">
                <a16:creationId xmlns:a16="http://schemas.microsoft.com/office/drawing/2014/main" id="{4D218EE0-C91C-099F-08C6-CDD8DE96A10D}"/>
              </a:ext>
            </a:extLst>
          </p:cNvPr>
          <p:cNvSpPr txBox="1"/>
          <p:nvPr/>
        </p:nvSpPr>
        <p:spPr>
          <a:xfrm>
            <a:off x="10072800" y="8829125"/>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188" name="TextBox 187">
            <a:extLst>
              <a:ext uri="{FF2B5EF4-FFF2-40B4-BE49-F238E27FC236}">
                <a16:creationId xmlns:a16="http://schemas.microsoft.com/office/drawing/2014/main" id="{3EB16330-67E9-E8D8-70DA-0C3C60B4F0DD}"/>
              </a:ext>
            </a:extLst>
          </p:cNvPr>
          <p:cNvSpPr txBox="1"/>
          <p:nvPr/>
        </p:nvSpPr>
        <p:spPr>
          <a:xfrm>
            <a:off x="3433882" y="8881731"/>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189" name="TextBox 188">
            <a:extLst>
              <a:ext uri="{FF2B5EF4-FFF2-40B4-BE49-F238E27FC236}">
                <a16:creationId xmlns:a16="http://schemas.microsoft.com/office/drawing/2014/main" id="{ED4FC250-4C21-46F9-28B4-F927AB213B06}"/>
              </a:ext>
            </a:extLst>
          </p:cNvPr>
          <p:cNvSpPr txBox="1"/>
          <p:nvPr/>
        </p:nvSpPr>
        <p:spPr>
          <a:xfrm>
            <a:off x="6753507" y="8866099"/>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pic>
        <p:nvPicPr>
          <p:cNvPr id="191" name="Picture 190">
            <a:extLst>
              <a:ext uri="{FF2B5EF4-FFF2-40B4-BE49-F238E27FC236}">
                <a16:creationId xmlns:a16="http://schemas.microsoft.com/office/drawing/2014/main" id="{C57A825E-19B1-D8A5-4373-F6E05645AF90}"/>
              </a:ext>
            </a:extLst>
          </p:cNvPr>
          <p:cNvPicPr>
            <a:picLocks noChangeAspect="1"/>
          </p:cNvPicPr>
          <p:nvPr/>
        </p:nvPicPr>
        <p:blipFill>
          <a:blip r:embed="rId13"/>
          <a:stretch>
            <a:fillRect/>
          </a:stretch>
        </p:blipFill>
        <p:spPr>
          <a:xfrm>
            <a:off x="2013172" y="1266499"/>
            <a:ext cx="8238225" cy="3375297"/>
          </a:xfrm>
          <a:prstGeom prst="rect">
            <a:avLst/>
          </a:prstGeom>
        </p:spPr>
      </p:pic>
      <p:sp>
        <p:nvSpPr>
          <p:cNvPr id="192" name="Oval 191">
            <a:extLst>
              <a:ext uri="{FF2B5EF4-FFF2-40B4-BE49-F238E27FC236}">
                <a16:creationId xmlns:a16="http://schemas.microsoft.com/office/drawing/2014/main" id="{B4931144-F334-3522-449C-32A21393938B}"/>
              </a:ext>
            </a:extLst>
          </p:cNvPr>
          <p:cNvSpPr/>
          <p:nvPr/>
        </p:nvSpPr>
        <p:spPr>
          <a:xfrm rot="797477">
            <a:off x="5093614"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CBFC805A-3878-3EDD-946C-9DA116DD792B}"/>
              </a:ext>
            </a:extLst>
          </p:cNvPr>
          <p:cNvSpPr/>
          <p:nvPr/>
        </p:nvSpPr>
        <p:spPr>
          <a:xfrm rot="797477">
            <a:off x="5476346"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Oval 193">
            <a:extLst>
              <a:ext uri="{FF2B5EF4-FFF2-40B4-BE49-F238E27FC236}">
                <a16:creationId xmlns:a16="http://schemas.microsoft.com/office/drawing/2014/main" id="{AF759F9A-8E5A-BB9E-71C4-BFA93CF16E0C}"/>
              </a:ext>
            </a:extLst>
          </p:cNvPr>
          <p:cNvSpPr/>
          <p:nvPr/>
        </p:nvSpPr>
        <p:spPr>
          <a:xfrm rot="797477">
            <a:off x="5859078"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Oval 194">
            <a:extLst>
              <a:ext uri="{FF2B5EF4-FFF2-40B4-BE49-F238E27FC236}">
                <a16:creationId xmlns:a16="http://schemas.microsoft.com/office/drawing/2014/main" id="{009B181B-BB2F-78D6-1863-9B60F8BE75EC}"/>
              </a:ext>
            </a:extLst>
          </p:cNvPr>
          <p:cNvSpPr/>
          <p:nvPr/>
        </p:nvSpPr>
        <p:spPr>
          <a:xfrm rot="797477">
            <a:off x="6241810"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Oval 195">
            <a:extLst>
              <a:ext uri="{FF2B5EF4-FFF2-40B4-BE49-F238E27FC236}">
                <a16:creationId xmlns:a16="http://schemas.microsoft.com/office/drawing/2014/main" id="{D4EED542-4D77-F4A3-8C15-359124A9F4AA}"/>
              </a:ext>
            </a:extLst>
          </p:cNvPr>
          <p:cNvSpPr/>
          <p:nvPr/>
        </p:nvSpPr>
        <p:spPr>
          <a:xfrm rot="797477">
            <a:off x="6624540"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9" name="Picture 198">
            <a:extLst>
              <a:ext uri="{FF2B5EF4-FFF2-40B4-BE49-F238E27FC236}">
                <a16:creationId xmlns:a16="http://schemas.microsoft.com/office/drawing/2014/main" id="{1C17210D-9DA0-7090-6151-816D6C7A0ED5}"/>
              </a:ext>
            </a:extLst>
          </p:cNvPr>
          <p:cNvPicPr>
            <a:picLocks noChangeAspect="1"/>
          </p:cNvPicPr>
          <p:nvPr/>
        </p:nvPicPr>
        <p:blipFill rotWithShape="1">
          <a:blip r:embed="rId14"/>
          <a:srcRect l="7122" r="82054"/>
          <a:stretch/>
        </p:blipFill>
        <p:spPr>
          <a:xfrm>
            <a:off x="10600714" y="1397880"/>
            <a:ext cx="921215" cy="3112534"/>
          </a:xfrm>
          <a:prstGeom prst="rect">
            <a:avLst/>
          </a:prstGeom>
        </p:spPr>
      </p:pic>
      <p:pic>
        <p:nvPicPr>
          <p:cNvPr id="200" name="Picture 199" descr="A person in a uniform">
            <a:extLst>
              <a:ext uri="{FF2B5EF4-FFF2-40B4-BE49-F238E27FC236}">
                <a16:creationId xmlns:a16="http://schemas.microsoft.com/office/drawing/2014/main" id="{28A99E2B-E4CE-6121-6C0C-E31C09013295}"/>
              </a:ext>
            </a:extLst>
          </p:cNvPr>
          <p:cNvPicPr>
            <a:picLocks noChangeAspect="1"/>
          </p:cNvPicPr>
          <p:nvPr/>
        </p:nvPicPr>
        <p:blipFill rotWithShape="1">
          <a:blip r:embed="rId15">
            <a:extLst>
              <a:ext uri="{28A0092B-C50C-407E-A947-70E740481C1C}">
                <a14:useLocalDpi xmlns:a14="http://schemas.microsoft.com/office/drawing/2010/main" val="0"/>
              </a:ext>
            </a:extLst>
          </a:blip>
          <a:srcRect l="16311" t="529" r="67175" b="-529"/>
          <a:stretch/>
        </p:blipFill>
        <p:spPr>
          <a:xfrm>
            <a:off x="629021" y="1681337"/>
            <a:ext cx="1201965" cy="2649717"/>
          </a:xfrm>
          <a:prstGeom prst="rect">
            <a:avLst/>
          </a:prstGeom>
        </p:spPr>
      </p:pic>
      <p:pic>
        <p:nvPicPr>
          <p:cNvPr id="201" name="Screen Recording 200">
            <a:hlinkClick r:id="" action="ppaction://media"/>
            <a:extLst>
              <a:ext uri="{FF2B5EF4-FFF2-40B4-BE49-F238E27FC236}">
                <a16:creationId xmlns:a16="http://schemas.microsoft.com/office/drawing/2014/main" id="{23098F94-3463-E0E4-C6AE-51A4552BE33E}"/>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8180326" y="5402846"/>
            <a:ext cx="3086100" cy="2038350"/>
          </a:xfrm>
          <a:prstGeom prst="rect">
            <a:avLst/>
          </a:prstGeom>
        </p:spPr>
      </p:pic>
      <p:sp>
        <p:nvSpPr>
          <p:cNvPr id="202" name="Oval 201">
            <a:extLst>
              <a:ext uri="{FF2B5EF4-FFF2-40B4-BE49-F238E27FC236}">
                <a16:creationId xmlns:a16="http://schemas.microsoft.com/office/drawing/2014/main" id="{CFCD1EF4-DF2E-9948-DE1B-D5A6CBAACC72}"/>
              </a:ext>
            </a:extLst>
          </p:cNvPr>
          <p:cNvSpPr/>
          <p:nvPr/>
        </p:nvSpPr>
        <p:spPr>
          <a:xfrm rot="797477">
            <a:off x="3231994" y="8947400"/>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Oval 202">
            <a:extLst>
              <a:ext uri="{FF2B5EF4-FFF2-40B4-BE49-F238E27FC236}">
                <a16:creationId xmlns:a16="http://schemas.microsoft.com/office/drawing/2014/main" id="{C0F2FCA5-5769-0FFB-CE6D-E34B68E75A14}"/>
              </a:ext>
            </a:extLst>
          </p:cNvPr>
          <p:cNvSpPr/>
          <p:nvPr/>
        </p:nvSpPr>
        <p:spPr>
          <a:xfrm rot="797477">
            <a:off x="6588009" y="8929180"/>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Oval 203">
            <a:extLst>
              <a:ext uri="{FF2B5EF4-FFF2-40B4-BE49-F238E27FC236}">
                <a16:creationId xmlns:a16="http://schemas.microsoft.com/office/drawing/2014/main" id="{24A6FCD4-F164-8B5F-719F-C2B9DD52556F}"/>
              </a:ext>
            </a:extLst>
          </p:cNvPr>
          <p:cNvSpPr/>
          <p:nvPr/>
        </p:nvSpPr>
        <p:spPr>
          <a:xfrm rot="797477">
            <a:off x="9885027" y="889003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5847934"/>
      </p:ext>
    </p:extLst>
  </p:cSld>
  <p:clrMapOvr>
    <a:masterClrMapping/>
  </p:clrMapOvr>
  <mc:AlternateContent xmlns:mc="http://schemas.openxmlformats.org/markup-compatibility/2006" xmlns:p14="http://schemas.microsoft.com/office/powerpoint/2010/main">
    <mc:Choice Requires="p14">
      <p:transition spd="slow" p14:dur="2000" advTm="21947"/>
    </mc:Choice>
    <mc:Fallback xmlns="">
      <p:transition spd="slow" advTm="21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53" fill="hold"/>
                                        <p:tgtEl>
                                          <p:spTgt spid="20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1"/>
                </p:tgtEl>
              </p:cMediaNode>
            </p:video>
            <p:seq concurrent="1" nextAc="seek">
              <p:cTn id="8" restart="whenNotActive" fill="hold" evtFilter="cancelBubble" nodeType="interactiveSeq">
                <p:stCondLst>
                  <p:cond evt="onClick" delay="0">
                    <p:tgtEl>
                      <p:spTgt spid="20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1"/>
                                        </p:tgtEl>
                                      </p:cBhvr>
                                    </p:cmd>
                                  </p:childTnLst>
                                </p:cTn>
                              </p:par>
                            </p:childTnLst>
                          </p:cTn>
                        </p:par>
                      </p:childTnLst>
                    </p:cTn>
                  </p:par>
                </p:childTnLst>
              </p:cTn>
              <p:nextCondLst>
                <p:cond evt="onClick" delay="0">
                  <p:tgtEl>
                    <p:spTgt spid="201"/>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6BFC46-4754-38F6-D97B-029C1B0A0AAC}"/>
              </a:ext>
            </a:extLst>
          </p:cNvPr>
          <p:cNvGrpSpPr/>
          <p:nvPr/>
        </p:nvGrpSpPr>
        <p:grpSpPr>
          <a:xfrm>
            <a:off x="1112080" y="7992207"/>
            <a:ext cx="9595990" cy="3429000"/>
            <a:chOff x="1112080" y="7992207"/>
            <a:chExt cx="9595990" cy="3429000"/>
          </a:xfrm>
        </p:grpSpPr>
        <p:pic>
          <p:nvPicPr>
            <p:cNvPr id="10242" name="Picture 2" descr="Goose Golden Eggs Images – Browse 1,006 Stock Photos, Vectors, and Video |  Adobe Stock">
              <a:extLst>
                <a:ext uri="{FF2B5EF4-FFF2-40B4-BE49-F238E27FC236}">
                  <a16:creationId xmlns:a16="http://schemas.microsoft.com/office/drawing/2014/main" id="{3FC60F2C-0AA9-1B2F-42EF-29863F919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080" y="7992207"/>
              <a:ext cx="600075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98EEBD-2738-10B5-5B89-742BEE18B8B2}"/>
                </a:ext>
              </a:extLst>
            </p:cNvPr>
            <p:cNvSpPr txBox="1"/>
            <p:nvPr/>
          </p:nvSpPr>
          <p:spPr>
            <a:xfrm>
              <a:off x="7392366" y="8941304"/>
              <a:ext cx="3315704" cy="830997"/>
            </a:xfrm>
            <a:prstGeom prst="rect">
              <a:avLst/>
            </a:prstGeom>
            <a:noFill/>
          </p:spPr>
          <p:txBody>
            <a:bodyPr wrap="square" rtlCol="0">
              <a:spAutoFit/>
            </a:bodyPr>
            <a:lstStyle/>
            <a:p>
              <a:r>
                <a:rPr lang="en-US" sz="2400" dirty="0">
                  <a:solidFill>
                    <a:schemeClr val="bg1"/>
                  </a:solidFill>
                  <a:latin typeface="Cambria Math" panose="02040503050406030204" pitchFamily="18" charset="0"/>
                  <a:ea typeface="Cambria Math" panose="02040503050406030204" pitchFamily="18" charset="0"/>
                </a:rPr>
                <a:t>What is the </a:t>
              </a:r>
              <a:r>
                <a:rPr lang="en-US" sz="2400" dirty="0">
                  <a:solidFill>
                    <a:schemeClr val="accent3"/>
                  </a:solidFill>
                  <a:latin typeface="Cambria Math" panose="02040503050406030204" pitchFamily="18" charset="0"/>
                  <a:ea typeface="Cambria Math" panose="02040503050406030204" pitchFamily="18" charset="0"/>
                </a:rPr>
                <a:t>Golden Goose </a:t>
              </a:r>
              <a:r>
                <a:rPr lang="en-US" sz="2400" dirty="0">
                  <a:solidFill>
                    <a:schemeClr val="bg1"/>
                  </a:solidFill>
                  <a:latin typeface="Cambria Math" panose="02040503050406030204" pitchFamily="18" charset="0"/>
                  <a:ea typeface="Cambria Math" panose="02040503050406030204" pitchFamily="18" charset="0"/>
                </a:rPr>
                <a:t>of products</a:t>
              </a:r>
              <a:r>
                <a:rPr lang="en-US" sz="2400" dirty="0">
                  <a:solidFill>
                    <a:schemeClr val="accent2"/>
                  </a:solidFill>
                  <a:latin typeface="Cambria Math" panose="02040503050406030204" pitchFamily="18" charset="0"/>
                  <a:ea typeface="Cambria Math" panose="02040503050406030204" pitchFamily="18" charset="0"/>
                </a:rPr>
                <a:t>?</a:t>
              </a:r>
            </a:p>
          </p:txBody>
        </p:sp>
      </p:grpSp>
      <p:grpSp>
        <p:nvGrpSpPr>
          <p:cNvPr id="5" name="Group 4">
            <a:extLst>
              <a:ext uri="{FF2B5EF4-FFF2-40B4-BE49-F238E27FC236}">
                <a16:creationId xmlns:a16="http://schemas.microsoft.com/office/drawing/2014/main" id="{FC1067A3-E4D8-E54F-323F-8E8DE61C1074}"/>
              </a:ext>
            </a:extLst>
          </p:cNvPr>
          <p:cNvGrpSpPr/>
          <p:nvPr/>
        </p:nvGrpSpPr>
        <p:grpSpPr>
          <a:xfrm>
            <a:off x="1123064" y="6886111"/>
            <a:ext cx="822960" cy="822960"/>
            <a:chOff x="2867267" y="2626823"/>
            <a:chExt cx="1353531" cy="1371600"/>
          </a:xfrm>
          <a:solidFill>
            <a:schemeClr val="accent2"/>
          </a:solidFill>
        </p:grpSpPr>
        <p:sp>
          <p:nvSpPr>
            <p:cNvPr id="6" name="Oval 5">
              <a:extLst>
                <a:ext uri="{FF2B5EF4-FFF2-40B4-BE49-F238E27FC236}">
                  <a16:creationId xmlns:a16="http://schemas.microsoft.com/office/drawing/2014/main" id="{D9AB29F0-D134-413B-9EB0-8A8F3549E9F8}"/>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7CF810B-F082-9B82-A0C9-A219346FAD2C}"/>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3C1D3F8-9EC3-CF9D-A7D8-BD6B86F9DD1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7BBD7-ACF2-CC6D-F3E9-88DFA19D6F8E}"/>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1B0A7E1-D3B2-EE72-6009-90AE771FD127}"/>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90BAFCE-880A-47ED-1BA5-34645476FECD}"/>
              </a:ext>
            </a:extLst>
          </p:cNvPr>
          <p:cNvSpPr txBox="1"/>
          <p:nvPr/>
        </p:nvSpPr>
        <p:spPr>
          <a:xfrm>
            <a:off x="2123422" y="7024157"/>
            <a:ext cx="2383794"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p:txBody>
      </p:sp>
    </p:spTree>
    <p:extLst>
      <p:ext uri="{BB962C8B-B14F-4D97-AF65-F5344CB8AC3E}">
        <p14:creationId xmlns:p14="http://schemas.microsoft.com/office/powerpoint/2010/main" val="3568331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98EEBD-2738-10B5-5B89-742BEE18B8B2}"/>
              </a:ext>
            </a:extLst>
          </p:cNvPr>
          <p:cNvSpPr txBox="1"/>
          <p:nvPr/>
        </p:nvSpPr>
        <p:spPr>
          <a:xfrm>
            <a:off x="7392366" y="8941304"/>
            <a:ext cx="3315704" cy="830997"/>
          </a:xfrm>
          <a:prstGeom prst="rect">
            <a:avLst/>
          </a:prstGeom>
          <a:noFill/>
        </p:spPr>
        <p:txBody>
          <a:bodyPr wrap="square" rtlCol="0">
            <a:spAutoFit/>
          </a:bodyPr>
          <a:lstStyle/>
          <a:p>
            <a:pPr algn="ctr"/>
            <a:r>
              <a:rPr lang="en-US" sz="2400" dirty="0">
                <a:solidFill>
                  <a:schemeClr val="bg1"/>
                </a:solidFill>
                <a:latin typeface="Cambria Math" panose="02040503050406030204" pitchFamily="18" charset="0"/>
                <a:ea typeface="Cambria Math" panose="02040503050406030204" pitchFamily="18" charset="0"/>
              </a:rPr>
              <a:t>Why is the </a:t>
            </a:r>
            <a:r>
              <a:rPr lang="en-US" sz="2400" dirty="0">
                <a:solidFill>
                  <a:schemeClr val="accent3"/>
                </a:solidFill>
                <a:latin typeface="Cambria Math" panose="02040503050406030204" pitchFamily="18" charset="0"/>
                <a:ea typeface="Cambria Math" panose="02040503050406030204" pitchFamily="18" charset="0"/>
              </a:rPr>
              <a:t>Golden Ratio </a:t>
            </a:r>
            <a:r>
              <a:rPr lang="en-US" sz="2400" dirty="0">
                <a:solidFill>
                  <a:schemeClr val="bg1"/>
                </a:solidFill>
                <a:latin typeface="Cambria Math" panose="02040503050406030204" pitchFamily="18" charset="0"/>
                <a:ea typeface="Cambria Math" panose="02040503050406030204" pitchFamily="18" charset="0"/>
              </a:rPr>
              <a:t>special </a:t>
            </a:r>
            <a:r>
              <a:rPr lang="en-US" sz="2400" dirty="0">
                <a:solidFill>
                  <a:schemeClr val="accent2"/>
                </a:solidFill>
                <a:latin typeface="Cambria Math" panose="02040503050406030204" pitchFamily="18" charset="0"/>
                <a:ea typeface="Cambria Math" panose="02040503050406030204" pitchFamily="18" charset="0"/>
              </a:rPr>
              <a:t>?</a:t>
            </a:r>
          </a:p>
        </p:txBody>
      </p:sp>
      <p:grpSp>
        <p:nvGrpSpPr>
          <p:cNvPr id="5" name="Group 4">
            <a:extLst>
              <a:ext uri="{FF2B5EF4-FFF2-40B4-BE49-F238E27FC236}">
                <a16:creationId xmlns:a16="http://schemas.microsoft.com/office/drawing/2014/main" id="{FC1067A3-E4D8-E54F-323F-8E8DE61C1074}"/>
              </a:ext>
            </a:extLst>
          </p:cNvPr>
          <p:cNvGrpSpPr/>
          <p:nvPr/>
        </p:nvGrpSpPr>
        <p:grpSpPr>
          <a:xfrm>
            <a:off x="1123064" y="6886111"/>
            <a:ext cx="822960" cy="822960"/>
            <a:chOff x="2867267" y="2626823"/>
            <a:chExt cx="1353531" cy="1371600"/>
          </a:xfrm>
          <a:solidFill>
            <a:schemeClr val="accent2"/>
          </a:solidFill>
        </p:grpSpPr>
        <p:sp>
          <p:nvSpPr>
            <p:cNvPr id="6" name="Oval 5">
              <a:extLst>
                <a:ext uri="{FF2B5EF4-FFF2-40B4-BE49-F238E27FC236}">
                  <a16:creationId xmlns:a16="http://schemas.microsoft.com/office/drawing/2014/main" id="{D9AB29F0-D134-413B-9EB0-8A8F3549E9F8}"/>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7CF810B-F082-9B82-A0C9-A219346FAD2C}"/>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3C1D3F8-9EC3-CF9D-A7D8-BD6B86F9DD1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7BBD7-ACF2-CC6D-F3E9-88DFA19D6F8E}"/>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1B0A7E1-D3B2-EE72-6009-90AE771FD127}"/>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90BAFCE-880A-47ED-1BA5-34645476FECD}"/>
              </a:ext>
            </a:extLst>
          </p:cNvPr>
          <p:cNvSpPr txBox="1"/>
          <p:nvPr/>
        </p:nvSpPr>
        <p:spPr>
          <a:xfrm>
            <a:off x="2123422" y="7024157"/>
            <a:ext cx="2383794"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p:txBody>
      </p:sp>
      <p:pic>
        <p:nvPicPr>
          <p:cNvPr id="1028" name="Picture 4" descr="A designer's guide to the Golden Ratio | Creative Bloq">
            <a:extLst>
              <a:ext uri="{FF2B5EF4-FFF2-40B4-BE49-F238E27FC236}">
                <a16:creationId xmlns:a16="http://schemas.microsoft.com/office/drawing/2014/main" id="{F3D2A5F1-CF43-C2F0-9D24-27D026AFA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895" y="8062311"/>
            <a:ext cx="5897952" cy="3320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17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eft Bracket 31">
            <a:extLst>
              <a:ext uri="{FF2B5EF4-FFF2-40B4-BE49-F238E27FC236}">
                <a16:creationId xmlns:a16="http://schemas.microsoft.com/office/drawing/2014/main" id="{AA8E1556-A549-D354-26E5-57848073D4E8}"/>
              </a:ext>
            </a:extLst>
          </p:cNvPr>
          <p:cNvSpPr/>
          <p:nvPr/>
        </p:nvSpPr>
        <p:spPr>
          <a:xfrm rot="16200000" flipH="1">
            <a:off x="7349200" y="946637"/>
            <a:ext cx="468488" cy="2580993"/>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24" name="Straight Connector 23">
            <a:extLst>
              <a:ext uri="{FF2B5EF4-FFF2-40B4-BE49-F238E27FC236}">
                <a16:creationId xmlns:a16="http://schemas.microsoft.com/office/drawing/2014/main" id="{12D2AAC6-AF92-9EA6-7C91-59D7E9E3C751}"/>
              </a:ext>
            </a:extLst>
          </p:cNvPr>
          <p:cNvCxnSpPr>
            <a:cxnSpLocks/>
          </p:cNvCxnSpPr>
          <p:nvPr/>
        </p:nvCxnSpPr>
        <p:spPr>
          <a:xfrm>
            <a:off x="8873941" y="2531233"/>
            <a:ext cx="0" cy="163312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5A5BBD-106A-2FD4-791D-5537B678CE40}"/>
              </a:ext>
            </a:extLst>
          </p:cNvPr>
          <p:cNvCxnSpPr>
            <a:cxnSpLocks/>
          </p:cNvCxnSpPr>
          <p:nvPr/>
        </p:nvCxnSpPr>
        <p:spPr>
          <a:xfrm flipH="1">
            <a:off x="3766622" y="2423392"/>
            <a:ext cx="12507" cy="1798494"/>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14FE29-F4CA-B45A-F468-EEA678DA65F7}"/>
              </a:ext>
            </a:extLst>
          </p:cNvPr>
          <p:cNvSpPr txBox="1"/>
          <p:nvPr/>
        </p:nvSpPr>
        <p:spPr>
          <a:xfrm>
            <a:off x="995449" y="1311722"/>
            <a:ext cx="8794331"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Accelerate your Business Dominance with Product Crafts</a:t>
            </a:r>
          </a:p>
        </p:txBody>
      </p:sp>
      <p:sp>
        <p:nvSpPr>
          <p:cNvPr id="6" name="Oval 5">
            <a:extLst>
              <a:ext uri="{FF2B5EF4-FFF2-40B4-BE49-F238E27FC236}">
                <a16:creationId xmlns:a16="http://schemas.microsoft.com/office/drawing/2014/main" id="{11EB03E9-3086-29B8-B94A-4706D016C164}"/>
              </a:ext>
            </a:extLst>
          </p:cNvPr>
          <p:cNvSpPr/>
          <p:nvPr/>
        </p:nvSpPr>
        <p:spPr>
          <a:xfrm rot="228186">
            <a:off x="3695301" y="2304450"/>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D4AA99C5-BCCF-5F2E-5EE0-C553FF6D4759}"/>
              </a:ext>
            </a:extLst>
          </p:cNvPr>
          <p:cNvSpPr/>
          <p:nvPr/>
        </p:nvSpPr>
        <p:spPr>
          <a:xfrm rot="228186">
            <a:off x="3695301" y="285478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D42584B4-0C61-9088-DE56-CCDED81B19C5}"/>
              </a:ext>
            </a:extLst>
          </p:cNvPr>
          <p:cNvSpPr/>
          <p:nvPr/>
        </p:nvSpPr>
        <p:spPr>
          <a:xfrm rot="228186">
            <a:off x="3695301" y="340511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extBox 8">
            <a:extLst>
              <a:ext uri="{FF2B5EF4-FFF2-40B4-BE49-F238E27FC236}">
                <a16:creationId xmlns:a16="http://schemas.microsoft.com/office/drawing/2014/main" id="{19242F09-C452-DD59-4385-21E7EA7F5D6A}"/>
              </a:ext>
            </a:extLst>
          </p:cNvPr>
          <p:cNvSpPr txBox="1"/>
          <p:nvPr/>
        </p:nvSpPr>
        <p:spPr>
          <a:xfrm>
            <a:off x="1619011" y="2193420"/>
            <a:ext cx="1936749"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Ideation &amp; Design</a:t>
            </a:r>
          </a:p>
        </p:txBody>
      </p:sp>
      <p:sp>
        <p:nvSpPr>
          <p:cNvPr id="11" name="TextBox 10">
            <a:extLst>
              <a:ext uri="{FF2B5EF4-FFF2-40B4-BE49-F238E27FC236}">
                <a16:creationId xmlns:a16="http://schemas.microsoft.com/office/drawing/2014/main" id="{4C91F3FA-DF76-0EFA-5393-35776B459577}"/>
              </a:ext>
            </a:extLst>
          </p:cNvPr>
          <p:cNvSpPr txBox="1"/>
          <p:nvPr/>
        </p:nvSpPr>
        <p:spPr>
          <a:xfrm>
            <a:off x="2390697" y="2737086"/>
            <a:ext cx="116506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Prototype</a:t>
            </a:r>
          </a:p>
        </p:txBody>
      </p:sp>
      <p:sp>
        <p:nvSpPr>
          <p:cNvPr id="12" name="TextBox 11">
            <a:extLst>
              <a:ext uri="{FF2B5EF4-FFF2-40B4-BE49-F238E27FC236}">
                <a16:creationId xmlns:a16="http://schemas.microsoft.com/office/drawing/2014/main" id="{F158B5A0-59A3-CA63-66D5-A074201DA802}"/>
              </a:ext>
            </a:extLst>
          </p:cNvPr>
          <p:cNvSpPr txBox="1"/>
          <p:nvPr/>
        </p:nvSpPr>
        <p:spPr>
          <a:xfrm>
            <a:off x="834501" y="3280752"/>
            <a:ext cx="272125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IP (Trade Secret / Patent)</a:t>
            </a:r>
          </a:p>
        </p:txBody>
      </p:sp>
      <p:sp>
        <p:nvSpPr>
          <p:cNvPr id="13" name="Oval 12">
            <a:extLst>
              <a:ext uri="{FF2B5EF4-FFF2-40B4-BE49-F238E27FC236}">
                <a16:creationId xmlns:a16="http://schemas.microsoft.com/office/drawing/2014/main" id="{F1C69871-4602-F5C0-C7CD-2690A08C806B}"/>
              </a:ext>
            </a:extLst>
          </p:cNvPr>
          <p:cNvSpPr/>
          <p:nvPr/>
        </p:nvSpPr>
        <p:spPr>
          <a:xfrm rot="228186">
            <a:off x="3695301" y="395544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7" name="Graphic 16" descr="Handshake with solid fill">
            <a:extLst>
              <a:ext uri="{FF2B5EF4-FFF2-40B4-BE49-F238E27FC236}">
                <a16:creationId xmlns:a16="http://schemas.microsoft.com/office/drawing/2014/main" id="{2360C56B-E6E3-683F-EFF7-71FA6E4C55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5882" y="2856588"/>
            <a:ext cx="914400" cy="914400"/>
          </a:xfrm>
          <a:prstGeom prst="rect">
            <a:avLst/>
          </a:prstGeom>
        </p:spPr>
      </p:pic>
      <p:sp>
        <p:nvSpPr>
          <p:cNvPr id="18" name="Oval 17">
            <a:extLst>
              <a:ext uri="{FF2B5EF4-FFF2-40B4-BE49-F238E27FC236}">
                <a16:creationId xmlns:a16="http://schemas.microsoft.com/office/drawing/2014/main" id="{D4B9469F-E562-8177-AE00-88FAFC69382C}"/>
              </a:ext>
            </a:extLst>
          </p:cNvPr>
          <p:cNvSpPr/>
          <p:nvPr/>
        </p:nvSpPr>
        <p:spPr>
          <a:xfrm rot="228186">
            <a:off x="8792822" y="2913244"/>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FF2B5EF4-FFF2-40B4-BE49-F238E27FC236}">
                <a16:creationId xmlns:a16="http://schemas.microsoft.com/office/drawing/2014/main" id="{5B738FD7-778F-DD6B-FC93-86186A8B6962}"/>
              </a:ext>
            </a:extLst>
          </p:cNvPr>
          <p:cNvSpPr/>
          <p:nvPr/>
        </p:nvSpPr>
        <p:spPr>
          <a:xfrm rot="228186">
            <a:off x="8791168" y="3459954"/>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Oval 19">
            <a:extLst>
              <a:ext uri="{FF2B5EF4-FFF2-40B4-BE49-F238E27FC236}">
                <a16:creationId xmlns:a16="http://schemas.microsoft.com/office/drawing/2014/main" id="{289F7B41-C987-0468-44E2-E252D365ABB3}"/>
              </a:ext>
            </a:extLst>
          </p:cNvPr>
          <p:cNvSpPr/>
          <p:nvPr/>
        </p:nvSpPr>
        <p:spPr>
          <a:xfrm rot="228186">
            <a:off x="8791168" y="4006251"/>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TextBox 20">
            <a:extLst>
              <a:ext uri="{FF2B5EF4-FFF2-40B4-BE49-F238E27FC236}">
                <a16:creationId xmlns:a16="http://schemas.microsoft.com/office/drawing/2014/main" id="{01651AC1-E509-8B84-8204-ADB1FD09BED1}"/>
              </a:ext>
            </a:extLst>
          </p:cNvPr>
          <p:cNvSpPr txBox="1"/>
          <p:nvPr/>
        </p:nvSpPr>
        <p:spPr>
          <a:xfrm>
            <a:off x="9066561" y="2807871"/>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22" name="TextBox 21">
            <a:extLst>
              <a:ext uri="{FF2B5EF4-FFF2-40B4-BE49-F238E27FC236}">
                <a16:creationId xmlns:a16="http://schemas.microsoft.com/office/drawing/2014/main" id="{2064FB96-6158-AF92-140E-F5F796FB1A97}"/>
              </a:ext>
            </a:extLst>
          </p:cNvPr>
          <p:cNvSpPr txBox="1"/>
          <p:nvPr/>
        </p:nvSpPr>
        <p:spPr>
          <a:xfrm>
            <a:off x="9066561" y="3339240"/>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23" name="TextBox 22">
            <a:extLst>
              <a:ext uri="{FF2B5EF4-FFF2-40B4-BE49-F238E27FC236}">
                <a16:creationId xmlns:a16="http://schemas.microsoft.com/office/drawing/2014/main" id="{B59F88B4-69E0-D637-F129-FE008DDADDAC}"/>
              </a:ext>
            </a:extLst>
          </p:cNvPr>
          <p:cNvSpPr txBox="1"/>
          <p:nvPr/>
        </p:nvSpPr>
        <p:spPr>
          <a:xfrm>
            <a:off x="9066561" y="3900878"/>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sp>
        <p:nvSpPr>
          <p:cNvPr id="25" name="Oval 24">
            <a:extLst>
              <a:ext uri="{FF2B5EF4-FFF2-40B4-BE49-F238E27FC236}">
                <a16:creationId xmlns:a16="http://schemas.microsoft.com/office/drawing/2014/main" id="{52DFF59E-29DE-C2E2-A088-2816D36E1C10}"/>
              </a:ext>
            </a:extLst>
          </p:cNvPr>
          <p:cNvSpPr/>
          <p:nvPr/>
        </p:nvSpPr>
        <p:spPr>
          <a:xfrm rot="228186">
            <a:off x="8791891" y="2375253"/>
            <a:ext cx="183468" cy="181615"/>
          </a:xfrm>
          <a:prstGeom prst="ellipse">
            <a:avLst/>
          </a:prstGeom>
          <a:solidFill>
            <a:schemeClr val="accent2"/>
          </a:solidFill>
          <a:ln w="38100">
            <a:solidFill>
              <a:schemeClr val="accent3"/>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TextBox 25">
            <a:extLst>
              <a:ext uri="{FF2B5EF4-FFF2-40B4-BE49-F238E27FC236}">
                <a16:creationId xmlns:a16="http://schemas.microsoft.com/office/drawing/2014/main" id="{97E0672A-1642-425C-C105-6B88A98700E2}"/>
              </a:ext>
            </a:extLst>
          </p:cNvPr>
          <p:cNvSpPr txBox="1"/>
          <p:nvPr/>
        </p:nvSpPr>
        <p:spPr>
          <a:xfrm>
            <a:off x="9067283" y="2269880"/>
            <a:ext cx="17219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 Services</a:t>
            </a:r>
          </a:p>
        </p:txBody>
      </p:sp>
      <p:sp>
        <p:nvSpPr>
          <p:cNvPr id="27" name="Oval 26">
            <a:extLst>
              <a:ext uri="{FF2B5EF4-FFF2-40B4-BE49-F238E27FC236}">
                <a16:creationId xmlns:a16="http://schemas.microsoft.com/office/drawing/2014/main" id="{2856ACB1-5C5F-1A00-8359-D2F285D7BEE2}"/>
              </a:ext>
            </a:extLst>
          </p:cNvPr>
          <p:cNvSpPr/>
          <p:nvPr/>
        </p:nvSpPr>
        <p:spPr>
          <a:xfrm rot="228186">
            <a:off x="6211079" y="2545365"/>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Oval 27">
            <a:extLst>
              <a:ext uri="{FF2B5EF4-FFF2-40B4-BE49-F238E27FC236}">
                <a16:creationId xmlns:a16="http://schemas.microsoft.com/office/drawing/2014/main" id="{B28C1D9B-82D3-9C9F-8B84-A1408AD9ED92}"/>
              </a:ext>
            </a:extLst>
          </p:cNvPr>
          <p:cNvSpPr/>
          <p:nvPr/>
        </p:nvSpPr>
        <p:spPr>
          <a:xfrm rot="228186">
            <a:off x="6213483" y="4040888"/>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F8FDC3EB-9074-E2E0-2C38-9018653B8632}"/>
              </a:ext>
            </a:extLst>
          </p:cNvPr>
          <p:cNvSpPr txBox="1"/>
          <p:nvPr/>
        </p:nvSpPr>
        <p:spPr>
          <a:xfrm>
            <a:off x="5377051" y="3607317"/>
            <a:ext cx="201850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 of Design &amp; IP</a:t>
            </a:r>
          </a:p>
        </p:txBody>
      </p:sp>
      <p:sp>
        <p:nvSpPr>
          <p:cNvPr id="30" name="TextBox 29">
            <a:extLst>
              <a:ext uri="{FF2B5EF4-FFF2-40B4-BE49-F238E27FC236}">
                <a16:creationId xmlns:a16="http://schemas.microsoft.com/office/drawing/2014/main" id="{75E99EE3-CEB7-F7FA-61A7-7402D8D040BC}"/>
              </a:ext>
            </a:extLst>
          </p:cNvPr>
          <p:cNvSpPr txBox="1"/>
          <p:nvPr/>
        </p:nvSpPr>
        <p:spPr>
          <a:xfrm>
            <a:off x="5248489" y="2714156"/>
            <a:ext cx="227562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Expertise Relocation</a:t>
            </a:r>
          </a:p>
        </p:txBody>
      </p:sp>
      <p:sp>
        <p:nvSpPr>
          <p:cNvPr id="31" name="Left Bracket 30">
            <a:extLst>
              <a:ext uri="{FF2B5EF4-FFF2-40B4-BE49-F238E27FC236}">
                <a16:creationId xmlns:a16="http://schemas.microsoft.com/office/drawing/2014/main" id="{FD48CE33-4A94-9206-05AF-4F1353C08631}"/>
              </a:ext>
            </a:extLst>
          </p:cNvPr>
          <p:cNvSpPr/>
          <p:nvPr/>
        </p:nvSpPr>
        <p:spPr>
          <a:xfrm rot="16200000">
            <a:off x="4833496" y="3176605"/>
            <a:ext cx="406375" cy="2540120"/>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9" name="TextBox 38">
            <a:extLst>
              <a:ext uri="{FF2B5EF4-FFF2-40B4-BE49-F238E27FC236}">
                <a16:creationId xmlns:a16="http://schemas.microsoft.com/office/drawing/2014/main" id="{985D58CA-9D2F-B3B9-B2BE-7C5AB7366450}"/>
              </a:ext>
            </a:extLst>
          </p:cNvPr>
          <p:cNvSpPr txBox="1"/>
          <p:nvPr/>
        </p:nvSpPr>
        <p:spPr>
          <a:xfrm>
            <a:off x="749593" y="5375407"/>
            <a:ext cx="5650776"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Product Crafts will take ownership of the design, development, prototyping, &amp; IP protection of ready-to-manufacture products that can be marketed and sold</a:t>
            </a:r>
          </a:p>
        </p:txBody>
      </p:sp>
      <p:sp>
        <p:nvSpPr>
          <p:cNvPr id="40" name="TextBox 39">
            <a:extLst>
              <a:ext uri="{FF2B5EF4-FFF2-40B4-BE49-F238E27FC236}">
                <a16:creationId xmlns:a16="http://schemas.microsoft.com/office/drawing/2014/main" id="{7E33E746-1C66-939B-9F5D-EABBA248DF5B}"/>
              </a:ext>
            </a:extLst>
          </p:cNvPr>
          <p:cNvSpPr txBox="1"/>
          <p:nvPr/>
        </p:nvSpPr>
        <p:spPr>
          <a:xfrm>
            <a:off x="6768503" y="5373667"/>
            <a:ext cx="5244907"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Customer can start the production and sales post the sale of Design IP. Product Crafts will support with necessary kick start and post-production design services as required</a:t>
            </a:r>
          </a:p>
        </p:txBody>
      </p:sp>
      <p:cxnSp>
        <p:nvCxnSpPr>
          <p:cNvPr id="41" name="Straight Connector 40">
            <a:extLst>
              <a:ext uri="{FF2B5EF4-FFF2-40B4-BE49-F238E27FC236}">
                <a16:creationId xmlns:a16="http://schemas.microsoft.com/office/drawing/2014/main" id="{CCE583C4-E6F3-483B-7F8A-139E2350085C}"/>
              </a:ext>
            </a:extLst>
          </p:cNvPr>
          <p:cNvCxnSpPr>
            <a:cxnSpLocks/>
          </p:cNvCxnSpPr>
          <p:nvPr/>
        </p:nvCxnSpPr>
        <p:spPr>
          <a:xfrm>
            <a:off x="6384580" y="5451409"/>
            <a:ext cx="0" cy="987592"/>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4F1B31-C094-9099-CAA3-B1B80FA10EA0}"/>
              </a:ext>
            </a:extLst>
          </p:cNvPr>
          <p:cNvCxnSpPr>
            <a:cxnSpLocks/>
          </p:cNvCxnSpPr>
          <p:nvPr/>
        </p:nvCxnSpPr>
        <p:spPr>
          <a:xfrm>
            <a:off x="531043" y="5299949"/>
            <a:ext cx="1134842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8C386A5-2CB5-3D0D-3794-FCF49E6279C4}"/>
              </a:ext>
            </a:extLst>
          </p:cNvPr>
          <p:cNvSpPr/>
          <p:nvPr/>
        </p:nvSpPr>
        <p:spPr>
          <a:xfrm rot="228186">
            <a:off x="535316" y="547159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 name="Oval 43">
            <a:extLst>
              <a:ext uri="{FF2B5EF4-FFF2-40B4-BE49-F238E27FC236}">
                <a16:creationId xmlns:a16="http://schemas.microsoft.com/office/drawing/2014/main" id="{57084085-91C2-12FE-7C8C-552FA5E2276A}"/>
              </a:ext>
            </a:extLst>
          </p:cNvPr>
          <p:cNvSpPr/>
          <p:nvPr/>
        </p:nvSpPr>
        <p:spPr>
          <a:xfrm rot="228186">
            <a:off x="6570992" y="5460880"/>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6918EADF-DE1E-24DA-D818-5C2DDBE8FC46}"/>
              </a:ext>
            </a:extLst>
          </p:cNvPr>
          <p:cNvSpPr txBox="1"/>
          <p:nvPr/>
        </p:nvSpPr>
        <p:spPr>
          <a:xfrm>
            <a:off x="588165" y="3824418"/>
            <a:ext cx="2958117"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Documentation &amp; Packaging</a:t>
            </a:r>
          </a:p>
        </p:txBody>
      </p:sp>
      <p:sp>
        <p:nvSpPr>
          <p:cNvPr id="3" name="Left Bracket 2">
            <a:extLst>
              <a:ext uri="{FF2B5EF4-FFF2-40B4-BE49-F238E27FC236}">
                <a16:creationId xmlns:a16="http://schemas.microsoft.com/office/drawing/2014/main" id="{092F4121-1EA1-95E6-E527-F6ACFFA6120E}"/>
              </a:ext>
            </a:extLst>
          </p:cNvPr>
          <p:cNvSpPr/>
          <p:nvPr/>
        </p:nvSpPr>
        <p:spPr>
          <a:xfrm rot="16200000" flipH="1">
            <a:off x="7349200" y="6871187"/>
            <a:ext cx="468488" cy="2580993"/>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4" name="Straight Connector 3">
            <a:extLst>
              <a:ext uri="{FF2B5EF4-FFF2-40B4-BE49-F238E27FC236}">
                <a16:creationId xmlns:a16="http://schemas.microsoft.com/office/drawing/2014/main" id="{B6CCF718-C6FF-48A0-9943-40D36AC56778}"/>
              </a:ext>
            </a:extLst>
          </p:cNvPr>
          <p:cNvCxnSpPr>
            <a:cxnSpLocks/>
          </p:cNvCxnSpPr>
          <p:nvPr/>
        </p:nvCxnSpPr>
        <p:spPr>
          <a:xfrm>
            <a:off x="8873941" y="8455783"/>
            <a:ext cx="0" cy="163312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7E2476E-D81F-8015-2455-F54027AE137C}"/>
              </a:ext>
            </a:extLst>
          </p:cNvPr>
          <p:cNvSpPr txBox="1"/>
          <p:nvPr/>
        </p:nvSpPr>
        <p:spPr>
          <a:xfrm>
            <a:off x="995448" y="7236272"/>
            <a:ext cx="6814686"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Launch the product of your choice on Day 1</a:t>
            </a:r>
          </a:p>
        </p:txBody>
      </p:sp>
      <p:pic>
        <p:nvPicPr>
          <p:cNvPr id="14" name="Graphic 13" descr="Handshake with solid fill">
            <a:extLst>
              <a:ext uri="{FF2B5EF4-FFF2-40B4-BE49-F238E27FC236}">
                <a16:creationId xmlns:a16="http://schemas.microsoft.com/office/drawing/2014/main" id="{7E1EBB05-0EC5-6E85-3784-3CB994E0AD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5882" y="8781138"/>
            <a:ext cx="914400" cy="914400"/>
          </a:xfrm>
          <a:prstGeom prst="rect">
            <a:avLst/>
          </a:prstGeom>
        </p:spPr>
      </p:pic>
      <p:sp>
        <p:nvSpPr>
          <p:cNvPr id="15" name="Oval 14">
            <a:extLst>
              <a:ext uri="{FF2B5EF4-FFF2-40B4-BE49-F238E27FC236}">
                <a16:creationId xmlns:a16="http://schemas.microsoft.com/office/drawing/2014/main" id="{8625EF03-4672-9ED5-6D2E-0BAAC0EA7EE0}"/>
              </a:ext>
            </a:extLst>
          </p:cNvPr>
          <p:cNvSpPr/>
          <p:nvPr/>
        </p:nvSpPr>
        <p:spPr>
          <a:xfrm rot="228186">
            <a:off x="8792822" y="8837794"/>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3" name="Oval 32">
            <a:extLst>
              <a:ext uri="{FF2B5EF4-FFF2-40B4-BE49-F238E27FC236}">
                <a16:creationId xmlns:a16="http://schemas.microsoft.com/office/drawing/2014/main" id="{7363FA55-A85D-7F89-5296-E4301C80D3DF}"/>
              </a:ext>
            </a:extLst>
          </p:cNvPr>
          <p:cNvSpPr/>
          <p:nvPr/>
        </p:nvSpPr>
        <p:spPr>
          <a:xfrm rot="228186">
            <a:off x="8791168" y="9384504"/>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Oval 33">
            <a:extLst>
              <a:ext uri="{FF2B5EF4-FFF2-40B4-BE49-F238E27FC236}">
                <a16:creationId xmlns:a16="http://schemas.microsoft.com/office/drawing/2014/main" id="{510B6C3A-B6D2-C581-0E48-E581F2AA1386}"/>
              </a:ext>
            </a:extLst>
          </p:cNvPr>
          <p:cNvSpPr/>
          <p:nvPr/>
        </p:nvSpPr>
        <p:spPr>
          <a:xfrm rot="228186">
            <a:off x="8791168" y="9930801"/>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5" name="TextBox 34">
            <a:extLst>
              <a:ext uri="{FF2B5EF4-FFF2-40B4-BE49-F238E27FC236}">
                <a16:creationId xmlns:a16="http://schemas.microsoft.com/office/drawing/2014/main" id="{703AFB4C-2C48-5CFF-88E4-920E843B3463}"/>
              </a:ext>
            </a:extLst>
          </p:cNvPr>
          <p:cNvSpPr txBox="1"/>
          <p:nvPr/>
        </p:nvSpPr>
        <p:spPr>
          <a:xfrm>
            <a:off x="9066561" y="8732421"/>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36" name="TextBox 35">
            <a:extLst>
              <a:ext uri="{FF2B5EF4-FFF2-40B4-BE49-F238E27FC236}">
                <a16:creationId xmlns:a16="http://schemas.microsoft.com/office/drawing/2014/main" id="{E3010F12-F4E4-49C3-6AA0-8F4D0637403E}"/>
              </a:ext>
            </a:extLst>
          </p:cNvPr>
          <p:cNvSpPr txBox="1"/>
          <p:nvPr/>
        </p:nvSpPr>
        <p:spPr>
          <a:xfrm>
            <a:off x="9066561" y="9263790"/>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37" name="TextBox 36">
            <a:extLst>
              <a:ext uri="{FF2B5EF4-FFF2-40B4-BE49-F238E27FC236}">
                <a16:creationId xmlns:a16="http://schemas.microsoft.com/office/drawing/2014/main" id="{C8D1CF0A-39B9-4F55-535A-D9E88C9BBB45}"/>
              </a:ext>
            </a:extLst>
          </p:cNvPr>
          <p:cNvSpPr txBox="1"/>
          <p:nvPr/>
        </p:nvSpPr>
        <p:spPr>
          <a:xfrm>
            <a:off x="9066561" y="9825428"/>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sp>
        <p:nvSpPr>
          <p:cNvPr id="38" name="Oval 37">
            <a:extLst>
              <a:ext uri="{FF2B5EF4-FFF2-40B4-BE49-F238E27FC236}">
                <a16:creationId xmlns:a16="http://schemas.microsoft.com/office/drawing/2014/main" id="{0556F780-14CE-78A9-8A96-900D9ACD7069}"/>
              </a:ext>
            </a:extLst>
          </p:cNvPr>
          <p:cNvSpPr/>
          <p:nvPr/>
        </p:nvSpPr>
        <p:spPr>
          <a:xfrm rot="228186">
            <a:off x="8791891" y="8299803"/>
            <a:ext cx="183468" cy="181615"/>
          </a:xfrm>
          <a:prstGeom prst="ellipse">
            <a:avLst/>
          </a:prstGeom>
          <a:solidFill>
            <a:schemeClr val="accent2"/>
          </a:solidFill>
          <a:ln w="38100">
            <a:solidFill>
              <a:schemeClr val="accent3"/>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5" name="TextBox 44">
            <a:extLst>
              <a:ext uri="{FF2B5EF4-FFF2-40B4-BE49-F238E27FC236}">
                <a16:creationId xmlns:a16="http://schemas.microsoft.com/office/drawing/2014/main" id="{538F5DF2-52BE-11FF-EC24-E5639C3A8838}"/>
              </a:ext>
            </a:extLst>
          </p:cNvPr>
          <p:cNvSpPr txBox="1"/>
          <p:nvPr/>
        </p:nvSpPr>
        <p:spPr>
          <a:xfrm>
            <a:off x="9067283" y="8194430"/>
            <a:ext cx="17219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 Services</a:t>
            </a:r>
          </a:p>
        </p:txBody>
      </p:sp>
      <p:sp>
        <p:nvSpPr>
          <p:cNvPr id="46" name="Oval 45">
            <a:extLst>
              <a:ext uri="{FF2B5EF4-FFF2-40B4-BE49-F238E27FC236}">
                <a16:creationId xmlns:a16="http://schemas.microsoft.com/office/drawing/2014/main" id="{5B2BB861-7E4E-1CD9-BB7F-E4839141055E}"/>
              </a:ext>
            </a:extLst>
          </p:cNvPr>
          <p:cNvSpPr/>
          <p:nvPr/>
        </p:nvSpPr>
        <p:spPr>
          <a:xfrm rot="228186">
            <a:off x="6211079" y="8469915"/>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7" name="Oval 46">
            <a:extLst>
              <a:ext uri="{FF2B5EF4-FFF2-40B4-BE49-F238E27FC236}">
                <a16:creationId xmlns:a16="http://schemas.microsoft.com/office/drawing/2014/main" id="{F2497C54-6AFC-260E-B3EB-CBE6ACB430E5}"/>
              </a:ext>
            </a:extLst>
          </p:cNvPr>
          <p:cNvSpPr/>
          <p:nvPr/>
        </p:nvSpPr>
        <p:spPr>
          <a:xfrm rot="228186">
            <a:off x="6213483" y="9965438"/>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8" name="TextBox 47">
            <a:extLst>
              <a:ext uri="{FF2B5EF4-FFF2-40B4-BE49-F238E27FC236}">
                <a16:creationId xmlns:a16="http://schemas.microsoft.com/office/drawing/2014/main" id="{F4CBD7A7-618B-E0BD-0BF7-C2AB298EC3E5}"/>
              </a:ext>
            </a:extLst>
          </p:cNvPr>
          <p:cNvSpPr txBox="1"/>
          <p:nvPr/>
        </p:nvSpPr>
        <p:spPr>
          <a:xfrm>
            <a:off x="5377051" y="9531867"/>
            <a:ext cx="201850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 of Design &amp; IP</a:t>
            </a:r>
          </a:p>
        </p:txBody>
      </p:sp>
      <p:sp>
        <p:nvSpPr>
          <p:cNvPr id="49" name="TextBox 48">
            <a:extLst>
              <a:ext uri="{FF2B5EF4-FFF2-40B4-BE49-F238E27FC236}">
                <a16:creationId xmlns:a16="http://schemas.microsoft.com/office/drawing/2014/main" id="{FDB48262-E646-7407-30C8-DCFB4454FF22}"/>
              </a:ext>
            </a:extLst>
          </p:cNvPr>
          <p:cNvSpPr txBox="1"/>
          <p:nvPr/>
        </p:nvSpPr>
        <p:spPr>
          <a:xfrm>
            <a:off x="5248489" y="8638706"/>
            <a:ext cx="227562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Expertise Relocation</a:t>
            </a:r>
          </a:p>
        </p:txBody>
      </p:sp>
      <p:sp>
        <p:nvSpPr>
          <p:cNvPr id="50" name="Left Bracket 49">
            <a:extLst>
              <a:ext uri="{FF2B5EF4-FFF2-40B4-BE49-F238E27FC236}">
                <a16:creationId xmlns:a16="http://schemas.microsoft.com/office/drawing/2014/main" id="{FDB84481-3985-7EAA-D998-718741031100}"/>
              </a:ext>
            </a:extLst>
          </p:cNvPr>
          <p:cNvSpPr/>
          <p:nvPr/>
        </p:nvSpPr>
        <p:spPr>
          <a:xfrm rot="16200000">
            <a:off x="4833496" y="9101155"/>
            <a:ext cx="406375" cy="2540120"/>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51" name="TextBox 50">
            <a:extLst>
              <a:ext uri="{FF2B5EF4-FFF2-40B4-BE49-F238E27FC236}">
                <a16:creationId xmlns:a16="http://schemas.microsoft.com/office/drawing/2014/main" id="{6960BE51-FCAA-0FA9-09B6-339E819951A4}"/>
              </a:ext>
            </a:extLst>
          </p:cNvPr>
          <p:cNvSpPr txBox="1"/>
          <p:nvPr/>
        </p:nvSpPr>
        <p:spPr>
          <a:xfrm>
            <a:off x="749593" y="11299957"/>
            <a:ext cx="5650776"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Browse our Gallery of Product Designs and select the product of your interest. We will transfer the full product design, IP and rights for you to launch the production and sales on day 1</a:t>
            </a:r>
          </a:p>
        </p:txBody>
      </p:sp>
      <p:sp>
        <p:nvSpPr>
          <p:cNvPr id="52" name="TextBox 51">
            <a:extLst>
              <a:ext uri="{FF2B5EF4-FFF2-40B4-BE49-F238E27FC236}">
                <a16:creationId xmlns:a16="http://schemas.microsoft.com/office/drawing/2014/main" id="{2D6F5D6C-1164-F3DD-A5E5-02D1F872EA26}"/>
              </a:ext>
            </a:extLst>
          </p:cNvPr>
          <p:cNvSpPr txBox="1"/>
          <p:nvPr/>
        </p:nvSpPr>
        <p:spPr>
          <a:xfrm>
            <a:off x="6768503" y="11298217"/>
            <a:ext cx="5244907"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You can start the production and sales post the sale of Design IP. Product Crafts will support with necessary kick start and post-production design services as required</a:t>
            </a:r>
          </a:p>
        </p:txBody>
      </p:sp>
      <p:cxnSp>
        <p:nvCxnSpPr>
          <p:cNvPr id="53" name="Straight Connector 52">
            <a:extLst>
              <a:ext uri="{FF2B5EF4-FFF2-40B4-BE49-F238E27FC236}">
                <a16:creationId xmlns:a16="http://schemas.microsoft.com/office/drawing/2014/main" id="{027ABA06-EAF5-FDFE-87ED-0F9339C010A7}"/>
              </a:ext>
            </a:extLst>
          </p:cNvPr>
          <p:cNvCxnSpPr>
            <a:cxnSpLocks/>
          </p:cNvCxnSpPr>
          <p:nvPr/>
        </p:nvCxnSpPr>
        <p:spPr>
          <a:xfrm>
            <a:off x="6384580" y="11375959"/>
            <a:ext cx="0" cy="987592"/>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27EDCE7-5DB7-5600-F249-2B96AE02B237}"/>
              </a:ext>
            </a:extLst>
          </p:cNvPr>
          <p:cNvCxnSpPr>
            <a:cxnSpLocks/>
          </p:cNvCxnSpPr>
          <p:nvPr/>
        </p:nvCxnSpPr>
        <p:spPr>
          <a:xfrm>
            <a:off x="531043" y="11224499"/>
            <a:ext cx="1134842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AB48D1A-2D2C-71FF-C121-FD793B7C975D}"/>
              </a:ext>
            </a:extLst>
          </p:cNvPr>
          <p:cNvSpPr/>
          <p:nvPr/>
        </p:nvSpPr>
        <p:spPr>
          <a:xfrm rot="228186">
            <a:off x="535316" y="1139614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6" name="Oval 55">
            <a:extLst>
              <a:ext uri="{FF2B5EF4-FFF2-40B4-BE49-F238E27FC236}">
                <a16:creationId xmlns:a16="http://schemas.microsoft.com/office/drawing/2014/main" id="{ACB5CCD7-0DE9-8EE8-FC75-A01397078E17}"/>
              </a:ext>
            </a:extLst>
          </p:cNvPr>
          <p:cNvSpPr/>
          <p:nvPr/>
        </p:nvSpPr>
        <p:spPr>
          <a:xfrm rot="228186">
            <a:off x="6570992" y="11385430"/>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57" name="Group 56">
            <a:extLst>
              <a:ext uri="{FF2B5EF4-FFF2-40B4-BE49-F238E27FC236}">
                <a16:creationId xmlns:a16="http://schemas.microsoft.com/office/drawing/2014/main" id="{ADF6B848-2F3A-504E-650C-F1B85C03C365}"/>
              </a:ext>
            </a:extLst>
          </p:cNvPr>
          <p:cNvGrpSpPr/>
          <p:nvPr/>
        </p:nvGrpSpPr>
        <p:grpSpPr>
          <a:xfrm>
            <a:off x="2911599" y="7949220"/>
            <a:ext cx="1573060" cy="2267145"/>
            <a:chOff x="1493587" y="1349155"/>
            <a:chExt cx="1573060" cy="2267145"/>
          </a:xfrm>
        </p:grpSpPr>
        <p:sp>
          <p:nvSpPr>
            <p:cNvPr id="58" name="Rectangle: Rounded Corners 57">
              <a:extLst>
                <a:ext uri="{FF2B5EF4-FFF2-40B4-BE49-F238E27FC236}">
                  <a16:creationId xmlns:a16="http://schemas.microsoft.com/office/drawing/2014/main" id="{2D94D00B-7B19-6023-37F8-E5E0F5EE954E}"/>
                </a:ext>
              </a:extLst>
            </p:cNvPr>
            <p:cNvSpPr/>
            <p:nvPr/>
          </p:nvSpPr>
          <p:spPr>
            <a:xfrm>
              <a:off x="1493587" y="1349155"/>
              <a:ext cx="489690" cy="523219"/>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047B4D69-1AA7-A296-0FA0-179FA0754A6C}"/>
                </a:ext>
              </a:extLst>
            </p:cNvPr>
            <p:cNvSpPr/>
            <p:nvPr/>
          </p:nvSpPr>
          <p:spPr>
            <a:xfrm>
              <a:off x="2030572" y="1349155"/>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AB0EAA72-3953-AAAD-929F-F2434099860D}"/>
                </a:ext>
              </a:extLst>
            </p:cNvPr>
            <p:cNvSpPr/>
            <p:nvPr/>
          </p:nvSpPr>
          <p:spPr>
            <a:xfrm>
              <a:off x="2567556" y="1349155"/>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F76BA1DC-C76A-5E5E-BBC5-C6C97F2982E5}"/>
                </a:ext>
              </a:extLst>
            </p:cNvPr>
            <p:cNvSpPr/>
            <p:nvPr/>
          </p:nvSpPr>
          <p:spPr>
            <a:xfrm>
              <a:off x="1502988" y="1926076"/>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A50C1A0A-38BD-720E-62A1-6EC1B225A7DC}"/>
                </a:ext>
              </a:extLst>
            </p:cNvPr>
            <p:cNvSpPr/>
            <p:nvPr/>
          </p:nvSpPr>
          <p:spPr>
            <a:xfrm>
              <a:off x="2039973" y="1926076"/>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380A5D58-1339-1FF1-1641-D4C931205B33}"/>
                </a:ext>
              </a:extLst>
            </p:cNvPr>
            <p:cNvSpPr/>
            <p:nvPr/>
          </p:nvSpPr>
          <p:spPr>
            <a:xfrm>
              <a:off x="2576957" y="1926076"/>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A3299AFA-F172-0A3F-7BA1-15CE16C69BDE}"/>
                </a:ext>
              </a:extLst>
            </p:cNvPr>
            <p:cNvSpPr/>
            <p:nvPr/>
          </p:nvSpPr>
          <p:spPr>
            <a:xfrm>
              <a:off x="1493587" y="251661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2976A42A-B1FA-2102-BA25-0D72F55FDECF}"/>
                </a:ext>
              </a:extLst>
            </p:cNvPr>
            <p:cNvSpPr/>
            <p:nvPr/>
          </p:nvSpPr>
          <p:spPr>
            <a:xfrm>
              <a:off x="2030572" y="251661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2AC3E98A-8F7E-46D8-8C23-DC127AEA2F53}"/>
                </a:ext>
              </a:extLst>
            </p:cNvPr>
            <p:cNvSpPr/>
            <p:nvPr/>
          </p:nvSpPr>
          <p:spPr>
            <a:xfrm>
              <a:off x="2567556" y="251661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C5CAE5C7-9734-69B8-BDF4-B6C6A5AA31D3}"/>
                </a:ext>
              </a:extLst>
            </p:cNvPr>
            <p:cNvSpPr/>
            <p:nvPr/>
          </p:nvSpPr>
          <p:spPr>
            <a:xfrm>
              <a:off x="1502988" y="309308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DF401572-DAFE-E72D-B459-6D32B9AE9AE1}"/>
                </a:ext>
              </a:extLst>
            </p:cNvPr>
            <p:cNvSpPr/>
            <p:nvPr/>
          </p:nvSpPr>
          <p:spPr>
            <a:xfrm>
              <a:off x="2039973" y="309308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Rounded Corners 68">
              <a:extLst>
                <a:ext uri="{FF2B5EF4-FFF2-40B4-BE49-F238E27FC236}">
                  <a16:creationId xmlns:a16="http://schemas.microsoft.com/office/drawing/2014/main" id="{02966BD0-7CBE-51F8-12A7-AEC3AE915495}"/>
                </a:ext>
              </a:extLst>
            </p:cNvPr>
            <p:cNvSpPr/>
            <p:nvPr/>
          </p:nvSpPr>
          <p:spPr>
            <a:xfrm>
              <a:off x="2576957" y="309308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0" name="Graphic 69" descr="Thumbs up sign with solid fill">
            <a:extLst>
              <a:ext uri="{FF2B5EF4-FFF2-40B4-BE49-F238E27FC236}">
                <a16:creationId xmlns:a16="http://schemas.microsoft.com/office/drawing/2014/main" id="{9C30E3DD-9151-8894-C0C3-7970176A09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53115" y="7999574"/>
            <a:ext cx="420039" cy="420039"/>
          </a:xfrm>
          <a:prstGeom prst="rect">
            <a:avLst/>
          </a:prstGeom>
        </p:spPr>
      </p:pic>
    </p:spTree>
    <p:extLst>
      <p:ext uri="{BB962C8B-B14F-4D97-AF65-F5344CB8AC3E}">
        <p14:creationId xmlns:p14="http://schemas.microsoft.com/office/powerpoint/2010/main" val="802061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Left Bracket 1">
            <a:extLst>
              <a:ext uri="{FF2B5EF4-FFF2-40B4-BE49-F238E27FC236}">
                <a16:creationId xmlns:a16="http://schemas.microsoft.com/office/drawing/2014/main" id="{F2AF6603-D771-A592-8C13-782D99F8F4AE}"/>
              </a:ext>
            </a:extLst>
          </p:cNvPr>
          <p:cNvSpPr/>
          <p:nvPr/>
        </p:nvSpPr>
        <p:spPr>
          <a:xfrm rot="16200000" flipH="1">
            <a:off x="7349200" y="794237"/>
            <a:ext cx="468488" cy="2580993"/>
          </a:xfrm>
          <a:prstGeom prst="leftBracket">
            <a:avLst>
              <a:gd name="adj" fmla="val 76271"/>
            </a:avLst>
          </a:prstGeom>
          <a:ln>
            <a:solidFill>
              <a:schemeClr val="bg2">
                <a:lumMod val="10000"/>
              </a:schemeClr>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1FD6532C-AD4A-C91B-B880-05D05DE0396E}"/>
              </a:ext>
            </a:extLst>
          </p:cNvPr>
          <p:cNvCxnSpPr>
            <a:cxnSpLocks/>
          </p:cNvCxnSpPr>
          <p:nvPr/>
        </p:nvCxnSpPr>
        <p:spPr>
          <a:xfrm>
            <a:off x="8873941" y="2531233"/>
            <a:ext cx="0" cy="1633128"/>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71B2A10-967B-3A97-8969-356917DC5244}"/>
              </a:ext>
            </a:extLst>
          </p:cNvPr>
          <p:cNvCxnSpPr>
            <a:cxnSpLocks/>
          </p:cNvCxnSpPr>
          <p:nvPr/>
        </p:nvCxnSpPr>
        <p:spPr>
          <a:xfrm flipH="1">
            <a:off x="3766622" y="2423392"/>
            <a:ext cx="12507" cy="1798494"/>
          </a:xfrm>
          <a:prstGeom prst="line">
            <a:avLst/>
          </a:prstGeom>
          <a:ln>
            <a:solidFill>
              <a:schemeClr val="bg2">
                <a:lumMod val="10000"/>
              </a:schemeClr>
            </a:solidFill>
            <a:prstDash val="lgDashDot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FF6601E-3C88-15F3-E71C-4E6338EEA259}"/>
              </a:ext>
            </a:extLst>
          </p:cNvPr>
          <p:cNvSpPr txBox="1"/>
          <p:nvPr/>
        </p:nvSpPr>
        <p:spPr>
          <a:xfrm>
            <a:off x="995449" y="1311722"/>
            <a:ext cx="8794331"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Accelerate your Business Dominance with Product Crafts</a:t>
            </a:r>
          </a:p>
        </p:txBody>
      </p:sp>
      <p:sp>
        <p:nvSpPr>
          <p:cNvPr id="9" name="Oval 8">
            <a:extLst>
              <a:ext uri="{FF2B5EF4-FFF2-40B4-BE49-F238E27FC236}">
                <a16:creationId xmlns:a16="http://schemas.microsoft.com/office/drawing/2014/main" id="{95F57532-5927-3F02-A59B-47CF93910ED5}"/>
              </a:ext>
            </a:extLst>
          </p:cNvPr>
          <p:cNvSpPr/>
          <p:nvPr/>
        </p:nvSpPr>
        <p:spPr>
          <a:xfrm rot="228186">
            <a:off x="3695301" y="2304450"/>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8503B17C-AE02-8937-473E-91CD5A640EE6}"/>
              </a:ext>
            </a:extLst>
          </p:cNvPr>
          <p:cNvSpPr/>
          <p:nvPr/>
        </p:nvSpPr>
        <p:spPr>
          <a:xfrm rot="228186">
            <a:off x="3695301" y="285478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27CDAC63-1473-8D1D-E386-7DDFB13F330D}"/>
              </a:ext>
            </a:extLst>
          </p:cNvPr>
          <p:cNvSpPr/>
          <p:nvPr/>
        </p:nvSpPr>
        <p:spPr>
          <a:xfrm rot="228186">
            <a:off x="3695301" y="340511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020F00CF-1BB2-2103-D0E1-22EF6DA682AD}"/>
              </a:ext>
            </a:extLst>
          </p:cNvPr>
          <p:cNvSpPr txBox="1"/>
          <p:nvPr/>
        </p:nvSpPr>
        <p:spPr>
          <a:xfrm>
            <a:off x="1619011" y="2193420"/>
            <a:ext cx="1936749"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Ideation &amp; Design</a:t>
            </a:r>
          </a:p>
        </p:txBody>
      </p:sp>
      <p:sp>
        <p:nvSpPr>
          <p:cNvPr id="16" name="TextBox 15">
            <a:extLst>
              <a:ext uri="{FF2B5EF4-FFF2-40B4-BE49-F238E27FC236}">
                <a16:creationId xmlns:a16="http://schemas.microsoft.com/office/drawing/2014/main" id="{67B2C913-FD53-1A6F-9C8E-760FB304C326}"/>
              </a:ext>
            </a:extLst>
          </p:cNvPr>
          <p:cNvSpPr txBox="1"/>
          <p:nvPr/>
        </p:nvSpPr>
        <p:spPr>
          <a:xfrm>
            <a:off x="2390697" y="2737086"/>
            <a:ext cx="1165063"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Prototype</a:t>
            </a:r>
          </a:p>
        </p:txBody>
      </p:sp>
      <p:sp>
        <p:nvSpPr>
          <p:cNvPr id="46" name="TextBox 45">
            <a:extLst>
              <a:ext uri="{FF2B5EF4-FFF2-40B4-BE49-F238E27FC236}">
                <a16:creationId xmlns:a16="http://schemas.microsoft.com/office/drawing/2014/main" id="{6145B23C-1DD9-D217-EAFF-3793A50CDCDD}"/>
              </a:ext>
            </a:extLst>
          </p:cNvPr>
          <p:cNvSpPr txBox="1"/>
          <p:nvPr/>
        </p:nvSpPr>
        <p:spPr>
          <a:xfrm>
            <a:off x="834501" y="3280752"/>
            <a:ext cx="272125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IP (Trade Secret / Patent)</a:t>
            </a:r>
          </a:p>
        </p:txBody>
      </p:sp>
      <p:sp>
        <p:nvSpPr>
          <p:cNvPr id="47" name="Oval 46">
            <a:extLst>
              <a:ext uri="{FF2B5EF4-FFF2-40B4-BE49-F238E27FC236}">
                <a16:creationId xmlns:a16="http://schemas.microsoft.com/office/drawing/2014/main" id="{F2A8A45C-7BE5-BE1D-E272-F6303927640D}"/>
              </a:ext>
            </a:extLst>
          </p:cNvPr>
          <p:cNvSpPr/>
          <p:nvPr/>
        </p:nvSpPr>
        <p:spPr>
          <a:xfrm rot="228186">
            <a:off x="3695301" y="395544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9" name="Graphic 48" descr="Handshake with solid fill">
            <a:extLst>
              <a:ext uri="{FF2B5EF4-FFF2-40B4-BE49-F238E27FC236}">
                <a16:creationId xmlns:a16="http://schemas.microsoft.com/office/drawing/2014/main" id="{EA60470F-4B1B-8322-353B-9277E25E33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5882" y="2837538"/>
            <a:ext cx="914400" cy="914400"/>
          </a:xfrm>
          <a:prstGeom prst="rect">
            <a:avLst/>
          </a:prstGeom>
        </p:spPr>
      </p:pic>
      <p:sp>
        <p:nvSpPr>
          <p:cNvPr id="51" name="Oval 50">
            <a:extLst>
              <a:ext uri="{FF2B5EF4-FFF2-40B4-BE49-F238E27FC236}">
                <a16:creationId xmlns:a16="http://schemas.microsoft.com/office/drawing/2014/main" id="{E176320D-58D9-779C-BFB1-1FA38C88C9B2}"/>
              </a:ext>
            </a:extLst>
          </p:cNvPr>
          <p:cNvSpPr/>
          <p:nvPr/>
        </p:nvSpPr>
        <p:spPr>
          <a:xfrm rot="228186">
            <a:off x="8792822" y="2913244"/>
            <a:ext cx="183468" cy="181615"/>
          </a:xfrm>
          <a:prstGeom prst="ellipse">
            <a:avLst/>
          </a:prstGeom>
          <a:solidFill>
            <a:srgbClr val="142438"/>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Oval 51">
            <a:extLst>
              <a:ext uri="{FF2B5EF4-FFF2-40B4-BE49-F238E27FC236}">
                <a16:creationId xmlns:a16="http://schemas.microsoft.com/office/drawing/2014/main" id="{4870BCDD-842A-1222-95F3-C574B7C5A2A8}"/>
              </a:ext>
            </a:extLst>
          </p:cNvPr>
          <p:cNvSpPr/>
          <p:nvPr/>
        </p:nvSpPr>
        <p:spPr>
          <a:xfrm rot="228186">
            <a:off x="8791168" y="3459954"/>
            <a:ext cx="183468" cy="181615"/>
          </a:xfrm>
          <a:prstGeom prst="ellipse">
            <a:avLst/>
          </a:prstGeom>
          <a:solidFill>
            <a:srgbClr val="142438"/>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F34F3A1E-5225-A128-847B-B6AB7EA7E997}"/>
              </a:ext>
            </a:extLst>
          </p:cNvPr>
          <p:cNvSpPr/>
          <p:nvPr/>
        </p:nvSpPr>
        <p:spPr>
          <a:xfrm rot="228186">
            <a:off x="8791168" y="4006251"/>
            <a:ext cx="183468" cy="181615"/>
          </a:xfrm>
          <a:prstGeom prst="ellipse">
            <a:avLst/>
          </a:prstGeom>
          <a:solidFill>
            <a:srgbClr val="142438"/>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a:extLst>
              <a:ext uri="{FF2B5EF4-FFF2-40B4-BE49-F238E27FC236}">
                <a16:creationId xmlns:a16="http://schemas.microsoft.com/office/drawing/2014/main" id="{BDF0ACCA-FF53-4369-894F-315CC57CE4C7}"/>
              </a:ext>
            </a:extLst>
          </p:cNvPr>
          <p:cNvSpPr txBox="1"/>
          <p:nvPr/>
        </p:nvSpPr>
        <p:spPr>
          <a:xfrm>
            <a:off x="9066561" y="2807871"/>
            <a:ext cx="128092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Production</a:t>
            </a:r>
          </a:p>
        </p:txBody>
      </p:sp>
      <p:sp>
        <p:nvSpPr>
          <p:cNvPr id="55" name="TextBox 54">
            <a:extLst>
              <a:ext uri="{FF2B5EF4-FFF2-40B4-BE49-F238E27FC236}">
                <a16:creationId xmlns:a16="http://schemas.microsoft.com/office/drawing/2014/main" id="{A172DE05-6884-6A98-CCD0-517F7F43DC29}"/>
              </a:ext>
            </a:extLst>
          </p:cNvPr>
          <p:cNvSpPr txBox="1"/>
          <p:nvPr/>
        </p:nvSpPr>
        <p:spPr>
          <a:xfrm>
            <a:off x="9066561" y="3339240"/>
            <a:ext cx="119423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Marketing</a:t>
            </a:r>
          </a:p>
        </p:txBody>
      </p:sp>
      <p:sp>
        <p:nvSpPr>
          <p:cNvPr id="56" name="TextBox 55">
            <a:extLst>
              <a:ext uri="{FF2B5EF4-FFF2-40B4-BE49-F238E27FC236}">
                <a16:creationId xmlns:a16="http://schemas.microsoft.com/office/drawing/2014/main" id="{7C0523EF-94DF-3CF2-10E8-727FB25568E5}"/>
              </a:ext>
            </a:extLst>
          </p:cNvPr>
          <p:cNvSpPr txBox="1"/>
          <p:nvPr/>
        </p:nvSpPr>
        <p:spPr>
          <a:xfrm>
            <a:off x="9066561" y="3900878"/>
            <a:ext cx="684803"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Sales</a:t>
            </a:r>
          </a:p>
        </p:txBody>
      </p:sp>
      <p:sp>
        <p:nvSpPr>
          <p:cNvPr id="57" name="Oval 56">
            <a:extLst>
              <a:ext uri="{FF2B5EF4-FFF2-40B4-BE49-F238E27FC236}">
                <a16:creationId xmlns:a16="http://schemas.microsoft.com/office/drawing/2014/main" id="{1A8A94E1-B8F1-A41A-4839-C43C403E1DB7}"/>
              </a:ext>
            </a:extLst>
          </p:cNvPr>
          <p:cNvSpPr/>
          <p:nvPr/>
        </p:nvSpPr>
        <p:spPr>
          <a:xfrm rot="228186">
            <a:off x="8791891" y="2375253"/>
            <a:ext cx="183468" cy="181615"/>
          </a:xfrm>
          <a:prstGeom prst="ellipse">
            <a:avLst/>
          </a:prstGeom>
          <a:solidFill>
            <a:schemeClr val="accent2"/>
          </a:solidFill>
          <a:ln w="38100">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TextBox 57">
            <a:extLst>
              <a:ext uri="{FF2B5EF4-FFF2-40B4-BE49-F238E27FC236}">
                <a16:creationId xmlns:a16="http://schemas.microsoft.com/office/drawing/2014/main" id="{C503F570-5CE3-B1BA-4961-04DFD49288AE}"/>
              </a:ext>
            </a:extLst>
          </p:cNvPr>
          <p:cNvSpPr txBox="1"/>
          <p:nvPr/>
        </p:nvSpPr>
        <p:spPr>
          <a:xfrm>
            <a:off x="9067283" y="2269880"/>
            <a:ext cx="1721946"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Design Services</a:t>
            </a:r>
          </a:p>
        </p:txBody>
      </p:sp>
      <p:sp>
        <p:nvSpPr>
          <p:cNvPr id="59" name="Oval 58">
            <a:extLst>
              <a:ext uri="{FF2B5EF4-FFF2-40B4-BE49-F238E27FC236}">
                <a16:creationId xmlns:a16="http://schemas.microsoft.com/office/drawing/2014/main" id="{334973CD-FB6E-C187-238D-1D198651A789}"/>
              </a:ext>
            </a:extLst>
          </p:cNvPr>
          <p:cNvSpPr/>
          <p:nvPr/>
        </p:nvSpPr>
        <p:spPr>
          <a:xfrm rot="228186">
            <a:off x="6211079" y="239296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Oval 59">
            <a:extLst>
              <a:ext uri="{FF2B5EF4-FFF2-40B4-BE49-F238E27FC236}">
                <a16:creationId xmlns:a16="http://schemas.microsoft.com/office/drawing/2014/main" id="{D4C0569A-465E-59FF-C531-16AC1949856F}"/>
              </a:ext>
            </a:extLst>
          </p:cNvPr>
          <p:cNvSpPr/>
          <p:nvPr/>
        </p:nvSpPr>
        <p:spPr>
          <a:xfrm rot="228186">
            <a:off x="6213483" y="404088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TextBox 60">
            <a:extLst>
              <a:ext uri="{FF2B5EF4-FFF2-40B4-BE49-F238E27FC236}">
                <a16:creationId xmlns:a16="http://schemas.microsoft.com/office/drawing/2014/main" id="{B81CADCA-7FF0-0433-4ED3-6B8F14927004}"/>
              </a:ext>
            </a:extLst>
          </p:cNvPr>
          <p:cNvSpPr txBox="1"/>
          <p:nvPr/>
        </p:nvSpPr>
        <p:spPr>
          <a:xfrm>
            <a:off x="5377051" y="3607317"/>
            <a:ext cx="2018501"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Sale of Design &amp; IP</a:t>
            </a:r>
          </a:p>
        </p:txBody>
      </p:sp>
      <p:sp>
        <p:nvSpPr>
          <p:cNvPr id="62" name="TextBox 61">
            <a:extLst>
              <a:ext uri="{FF2B5EF4-FFF2-40B4-BE49-F238E27FC236}">
                <a16:creationId xmlns:a16="http://schemas.microsoft.com/office/drawing/2014/main" id="{5F19F9DC-D9C8-7235-3ECF-81896119E718}"/>
              </a:ext>
            </a:extLst>
          </p:cNvPr>
          <p:cNvSpPr txBox="1"/>
          <p:nvPr/>
        </p:nvSpPr>
        <p:spPr>
          <a:xfrm>
            <a:off x="5248489" y="2637956"/>
            <a:ext cx="2138855"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Expertise Handover</a:t>
            </a:r>
          </a:p>
        </p:txBody>
      </p:sp>
      <p:sp>
        <p:nvSpPr>
          <p:cNvPr id="63" name="Left Bracket 62">
            <a:extLst>
              <a:ext uri="{FF2B5EF4-FFF2-40B4-BE49-F238E27FC236}">
                <a16:creationId xmlns:a16="http://schemas.microsoft.com/office/drawing/2014/main" id="{69506CD9-BBC0-730B-97BA-3D2F11C190CE}"/>
              </a:ext>
            </a:extLst>
          </p:cNvPr>
          <p:cNvSpPr/>
          <p:nvPr/>
        </p:nvSpPr>
        <p:spPr>
          <a:xfrm rot="16200000">
            <a:off x="4833496" y="3176605"/>
            <a:ext cx="406375" cy="2540120"/>
          </a:xfrm>
          <a:prstGeom prst="leftBracket">
            <a:avLst>
              <a:gd name="adj" fmla="val 76271"/>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E22AEE3A-9F31-F934-EF57-FF8C3C1543A9}"/>
              </a:ext>
            </a:extLst>
          </p:cNvPr>
          <p:cNvSpPr txBox="1"/>
          <p:nvPr/>
        </p:nvSpPr>
        <p:spPr>
          <a:xfrm>
            <a:off x="749593" y="5375407"/>
            <a:ext cx="5650776" cy="830997"/>
          </a:xfrm>
          <a:prstGeom prst="rect">
            <a:avLst/>
          </a:prstGeom>
          <a:noFill/>
        </p:spPr>
        <p:txBody>
          <a:bodyPr wrap="square" rtlCol="0">
            <a:spAutoFit/>
          </a:bodyPr>
          <a:lstStyle/>
          <a:p>
            <a:pPr algn="just"/>
            <a:r>
              <a:rPr lang="en-US" sz="1600" dirty="0">
                <a:latin typeface="Cambria Math" panose="02040503050406030204" pitchFamily="18" charset="0"/>
                <a:ea typeface="Cambria Math" panose="02040503050406030204" pitchFamily="18" charset="0"/>
              </a:rPr>
              <a:t>Product Crafts will take ownership of the design, development, prototyping, &amp; IP protection of ready-to-manufacture products that can be marketed and sold</a:t>
            </a:r>
          </a:p>
        </p:txBody>
      </p:sp>
      <p:sp>
        <p:nvSpPr>
          <p:cNvPr id="65" name="TextBox 64">
            <a:extLst>
              <a:ext uri="{FF2B5EF4-FFF2-40B4-BE49-F238E27FC236}">
                <a16:creationId xmlns:a16="http://schemas.microsoft.com/office/drawing/2014/main" id="{1AED4F2E-B1B4-B736-4F5B-3B6F2FE20E84}"/>
              </a:ext>
            </a:extLst>
          </p:cNvPr>
          <p:cNvSpPr txBox="1"/>
          <p:nvPr/>
        </p:nvSpPr>
        <p:spPr>
          <a:xfrm>
            <a:off x="6768503" y="5373667"/>
            <a:ext cx="5244907" cy="830997"/>
          </a:xfrm>
          <a:prstGeom prst="rect">
            <a:avLst/>
          </a:prstGeom>
          <a:noFill/>
        </p:spPr>
        <p:txBody>
          <a:bodyPr wrap="square" rtlCol="0">
            <a:spAutoFit/>
          </a:bodyPr>
          <a:lstStyle/>
          <a:p>
            <a:pPr algn="just"/>
            <a:r>
              <a:rPr lang="en-US" sz="1600" dirty="0">
                <a:latin typeface="Cambria Math" panose="02040503050406030204" pitchFamily="18" charset="0"/>
                <a:ea typeface="Cambria Math" panose="02040503050406030204" pitchFamily="18" charset="0"/>
              </a:rPr>
              <a:t>Customer can start the production and sales post the sale of Design IP. Product Crafts will support with necessary kick start and post-production design services as required</a:t>
            </a:r>
          </a:p>
        </p:txBody>
      </p:sp>
      <p:cxnSp>
        <p:nvCxnSpPr>
          <p:cNvPr id="66" name="Straight Connector 65">
            <a:extLst>
              <a:ext uri="{FF2B5EF4-FFF2-40B4-BE49-F238E27FC236}">
                <a16:creationId xmlns:a16="http://schemas.microsoft.com/office/drawing/2014/main" id="{DF356784-D7DB-0728-435D-E5F36AE4738A}"/>
              </a:ext>
            </a:extLst>
          </p:cNvPr>
          <p:cNvCxnSpPr>
            <a:cxnSpLocks/>
          </p:cNvCxnSpPr>
          <p:nvPr/>
        </p:nvCxnSpPr>
        <p:spPr>
          <a:xfrm>
            <a:off x="6384580" y="5451409"/>
            <a:ext cx="0" cy="987592"/>
          </a:xfrm>
          <a:prstGeom prst="line">
            <a:avLst/>
          </a:prstGeom>
          <a:ln>
            <a:solidFill>
              <a:schemeClr val="bg2">
                <a:lumMod val="1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267C434-4E04-32F2-6445-92F08223CA04}"/>
              </a:ext>
            </a:extLst>
          </p:cNvPr>
          <p:cNvCxnSpPr>
            <a:cxnSpLocks/>
          </p:cNvCxnSpPr>
          <p:nvPr/>
        </p:nvCxnSpPr>
        <p:spPr>
          <a:xfrm>
            <a:off x="531043" y="5299949"/>
            <a:ext cx="11348429" cy="0"/>
          </a:xfrm>
          <a:prstGeom prst="line">
            <a:avLst/>
          </a:prstGeom>
          <a:ln>
            <a:solidFill>
              <a:schemeClr val="bg2">
                <a:lumMod val="1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7A09B3D9-E12C-E649-DDF5-0A968085A18F}"/>
              </a:ext>
            </a:extLst>
          </p:cNvPr>
          <p:cNvSpPr/>
          <p:nvPr/>
        </p:nvSpPr>
        <p:spPr>
          <a:xfrm rot="228186">
            <a:off x="535316" y="547159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a:extLst>
              <a:ext uri="{FF2B5EF4-FFF2-40B4-BE49-F238E27FC236}">
                <a16:creationId xmlns:a16="http://schemas.microsoft.com/office/drawing/2014/main" id="{925ED6B3-E020-B7A3-F437-3C4C76FDCB44}"/>
              </a:ext>
            </a:extLst>
          </p:cNvPr>
          <p:cNvSpPr/>
          <p:nvPr/>
        </p:nvSpPr>
        <p:spPr>
          <a:xfrm rot="228186">
            <a:off x="6570992" y="5460880"/>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TextBox 69">
            <a:extLst>
              <a:ext uri="{FF2B5EF4-FFF2-40B4-BE49-F238E27FC236}">
                <a16:creationId xmlns:a16="http://schemas.microsoft.com/office/drawing/2014/main" id="{9B7392DD-CC17-BAE3-755F-65E0F9BAE8F2}"/>
              </a:ext>
            </a:extLst>
          </p:cNvPr>
          <p:cNvSpPr txBox="1"/>
          <p:nvPr/>
        </p:nvSpPr>
        <p:spPr>
          <a:xfrm>
            <a:off x="588165" y="3824418"/>
            <a:ext cx="2958117"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Documentation &amp; Packaging</a:t>
            </a:r>
          </a:p>
        </p:txBody>
      </p:sp>
      <p:sp>
        <p:nvSpPr>
          <p:cNvPr id="71" name="Left Bracket 70">
            <a:extLst>
              <a:ext uri="{FF2B5EF4-FFF2-40B4-BE49-F238E27FC236}">
                <a16:creationId xmlns:a16="http://schemas.microsoft.com/office/drawing/2014/main" id="{6CDCFD1D-37A4-93D4-4BE7-BFA42D6EC31C}"/>
              </a:ext>
            </a:extLst>
          </p:cNvPr>
          <p:cNvSpPr/>
          <p:nvPr/>
        </p:nvSpPr>
        <p:spPr>
          <a:xfrm rot="16200000" flipH="1">
            <a:off x="7349200" y="7004537"/>
            <a:ext cx="468488" cy="2580993"/>
          </a:xfrm>
          <a:prstGeom prst="leftBracket">
            <a:avLst>
              <a:gd name="adj" fmla="val 76271"/>
            </a:avLst>
          </a:prstGeom>
          <a:ln>
            <a:solidFill>
              <a:srgbClr val="142438"/>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A8E31B3D-AB93-294B-5922-AFE09CB80CC7}"/>
              </a:ext>
            </a:extLst>
          </p:cNvPr>
          <p:cNvCxnSpPr>
            <a:cxnSpLocks/>
          </p:cNvCxnSpPr>
          <p:nvPr/>
        </p:nvCxnSpPr>
        <p:spPr>
          <a:xfrm>
            <a:off x="8873941" y="8722483"/>
            <a:ext cx="0" cy="1633128"/>
          </a:xfrm>
          <a:prstGeom prst="line">
            <a:avLst/>
          </a:prstGeom>
          <a:ln>
            <a:solidFill>
              <a:srgbClr val="142438"/>
            </a:solidFill>
            <a:prstDash val="lgDashDotDot"/>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745F73C-0D5C-3B65-5CA9-C0041CD6C1F6}"/>
              </a:ext>
            </a:extLst>
          </p:cNvPr>
          <p:cNvSpPr txBox="1"/>
          <p:nvPr/>
        </p:nvSpPr>
        <p:spPr>
          <a:xfrm>
            <a:off x="995448" y="7236272"/>
            <a:ext cx="6814686"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Launch the product of your choice on Day 1</a:t>
            </a:r>
          </a:p>
        </p:txBody>
      </p:sp>
      <p:pic>
        <p:nvPicPr>
          <p:cNvPr id="74" name="Graphic 73" descr="Handshake with solid fill">
            <a:extLst>
              <a:ext uri="{FF2B5EF4-FFF2-40B4-BE49-F238E27FC236}">
                <a16:creationId xmlns:a16="http://schemas.microsoft.com/office/drawing/2014/main" id="{99FB753B-C496-BD29-74F6-A82165C3A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5882" y="8990688"/>
            <a:ext cx="914400" cy="914400"/>
          </a:xfrm>
          <a:prstGeom prst="rect">
            <a:avLst/>
          </a:prstGeom>
        </p:spPr>
      </p:pic>
      <p:sp>
        <p:nvSpPr>
          <p:cNvPr id="75" name="Oval 74">
            <a:extLst>
              <a:ext uri="{FF2B5EF4-FFF2-40B4-BE49-F238E27FC236}">
                <a16:creationId xmlns:a16="http://schemas.microsoft.com/office/drawing/2014/main" id="{E64501AF-801B-3E24-DC25-CE95A4B809EE}"/>
              </a:ext>
            </a:extLst>
          </p:cNvPr>
          <p:cNvSpPr/>
          <p:nvPr/>
        </p:nvSpPr>
        <p:spPr>
          <a:xfrm rot="228186">
            <a:off x="8792822" y="9104494"/>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Oval 75">
            <a:extLst>
              <a:ext uri="{FF2B5EF4-FFF2-40B4-BE49-F238E27FC236}">
                <a16:creationId xmlns:a16="http://schemas.microsoft.com/office/drawing/2014/main" id="{2125F414-ECFB-39C4-1965-A5A188F4C50E}"/>
              </a:ext>
            </a:extLst>
          </p:cNvPr>
          <p:cNvSpPr/>
          <p:nvPr/>
        </p:nvSpPr>
        <p:spPr>
          <a:xfrm rot="228186">
            <a:off x="8791168" y="9651204"/>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Oval 76">
            <a:extLst>
              <a:ext uri="{FF2B5EF4-FFF2-40B4-BE49-F238E27FC236}">
                <a16:creationId xmlns:a16="http://schemas.microsoft.com/office/drawing/2014/main" id="{82FDD819-C9BF-1710-75B5-6F0D7864E3B0}"/>
              </a:ext>
            </a:extLst>
          </p:cNvPr>
          <p:cNvSpPr/>
          <p:nvPr/>
        </p:nvSpPr>
        <p:spPr>
          <a:xfrm rot="228186">
            <a:off x="8791168" y="10197501"/>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a:extLst>
              <a:ext uri="{FF2B5EF4-FFF2-40B4-BE49-F238E27FC236}">
                <a16:creationId xmlns:a16="http://schemas.microsoft.com/office/drawing/2014/main" id="{5630BBC2-7E2C-FC49-8881-812ADDCFE031}"/>
              </a:ext>
            </a:extLst>
          </p:cNvPr>
          <p:cNvSpPr txBox="1"/>
          <p:nvPr/>
        </p:nvSpPr>
        <p:spPr>
          <a:xfrm>
            <a:off x="9066561" y="8999121"/>
            <a:ext cx="128092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Production</a:t>
            </a:r>
          </a:p>
        </p:txBody>
      </p:sp>
      <p:sp>
        <p:nvSpPr>
          <p:cNvPr id="79" name="TextBox 78">
            <a:extLst>
              <a:ext uri="{FF2B5EF4-FFF2-40B4-BE49-F238E27FC236}">
                <a16:creationId xmlns:a16="http://schemas.microsoft.com/office/drawing/2014/main" id="{82C38891-A342-2207-F26D-065E36BDB8DE}"/>
              </a:ext>
            </a:extLst>
          </p:cNvPr>
          <p:cNvSpPr txBox="1"/>
          <p:nvPr/>
        </p:nvSpPr>
        <p:spPr>
          <a:xfrm>
            <a:off x="9066561" y="9530490"/>
            <a:ext cx="119423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Marketing</a:t>
            </a:r>
          </a:p>
        </p:txBody>
      </p:sp>
      <p:sp>
        <p:nvSpPr>
          <p:cNvPr id="80" name="TextBox 79">
            <a:extLst>
              <a:ext uri="{FF2B5EF4-FFF2-40B4-BE49-F238E27FC236}">
                <a16:creationId xmlns:a16="http://schemas.microsoft.com/office/drawing/2014/main" id="{509A61FD-E151-D705-A4A4-E3AE11FA9072}"/>
              </a:ext>
            </a:extLst>
          </p:cNvPr>
          <p:cNvSpPr txBox="1"/>
          <p:nvPr/>
        </p:nvSpPr>
        <p:spPr>
          <a:xfrm>
            <a:off x="9066561" y="10092128"/>
            <a:ext cx="684803"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Sales</a:t>
            </a:r>
          </a:p>
        </p:txBody>
      </p:sp>
      <p:sp>
        <p:nvSpPr>
          <p:cNvPr id="81" name="Oval 80">
            <a:extLst>
              <a:ext uri="{FF2B5EF4-FFF2-40B4-BE49-F238E27FC236}">
                <a16:creationId xmlns:a16="http://schemas.microsoft.com/office/drawing/2014/main" id="{84BAC918-4CC0-44B0-9677-67BDC52B8B06}"/>
              </a:ext>
            </a:extLst>
          </p:cNvPr>
          <p:cNvSpPr/>
          <p:nvPr/>
        </p:nvSpPr>
        <p:spPr>
          <a:xfrm rot="228186">
            <a:off x="8791891" y="8566503"/>
            <a:ext cx="183468" cy="181615"/>
          </a:xfrm>
          <a:prstGeom prst="ellipse">
            <a:avLst/>
          </a:prstGeom>
          <a:solidFill>
            <a:schemeClr val="accent2"/>
          </a:solidFill>
          <a:ln w="38100">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TextBox 81">
            <a:extLst>
              <a:ext uri="{FF2B5EF4-FFF2-40B4-BE49-F238E27FC236}">
                <a16:creationId xmlns:a16="http://schemas.microsoft.com/office/drawing/2014/main" id="{ACA5C8D7-66D0-06FE-C4B0-C229A91084F1}"/>
              </a:ext>
            </a:extLst>
          </p:cNvPr>
          <p:cNvSpPr txBox="1"/>
          <p:nvPr/>
        </p:nvSpPr>
        <p:spPr>
          <a:xfrm>
            <a:off x="9067283" y="8461130"/>
            <a:ext cx="1721946"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Design Services</a:t>
            </a:r>
          </a:p>
        </p:txBody>
      </p:sp>
      <p:sp>
        <p:nvSpPr>
          <p:cNvPr id="83" name="Oval 82">
            <a:extLst>
              <a:ext uri="{FF2B5EF4-FFF2-40B4-BE49-F238E27FC236}">
                <a16:creationId xmlns:a16="http://schemas.microsoft.com/office/drawing/2014/main" id="{7679B2A6-71F3-C6A0-C98A-B01A0F047A04}"/>
              </a:ext>
            </a:extLst>
          </p:cNvPr>
          <p:cNvSpPr/>
          <p:nvPr/>
        </p:nvSpPr>
        <p:spPr>
          <a:xfrm rot="228186">
            <a:off x="6211079" y="845086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Oval 83">
            <a:extLst>
              <a:ext uri="{FF2B5EF4-FFF2-40B4-BE49-F238E27FC236}">
                <a16:creationId xmlns:a16="http://schemas.microsoft.com/office/drawing/2014/main" id="{B8FAB62F-9806-2B75-2F2C-8790FBD9AE1A}"/>
              </a:ext>
            </a:extLst>
          </p:cNvPr>
          <p:cNvSpPr/>
          <p:nvPr/>
        </p:nvSpPr>
        <p:spPr>
          <a:xfrm rot="228186">
            <a:off x="6213483" y="1023213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5" name="TextBox 84">
            <a:extLst>
              <a:ext uri="{FF2B5EF4-FFF2-40B4-BE49-F238E27FC236}">
                <a16:creationId xmlns:a16="http://schemas.microsoft.com/office/drawing/2014/main" id="{57B52518-7F99-B8CE-8E4F-0D719CC29F5F}"/>
              </a:ext>
            </a:extLst>
          </p:cNvPr>
          <p:cNvSpPr txBox="1"/>
          <p:nvPr/>
        </p:nvSpPr>
        <p:spPr>
          <a:xfrm>
            <a:off x="5377051" y="9798567"/>
            <a:ext cx="2018501"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Sale of Design &amp; IP</a:t>
            </a:r>
          </a:p>
        </p:txBody>
      </p:sp>
      <p:sp>
        <p:nvSpPr>
          <p:cNvPr id="86" name="TextBox 85">
            <a:extLst>
              <a:ext uri="{FF2B5EF4-FFF2-40B4-BE49-F238E27FC236}">
                <a16:creationId xmlns:a16="http://schemas.microsoft.com/office/drawing/2014/main" id="{1778F66A-23D7-E86C-28D7-6A720C0DAB6C}"/>
              </a:ext>
            </a:extLst>
          </p:cNvPr>
          <p:cNvSpPr txBox="1"/>
          <p:nvPr/>
        </p:nvSpPr>
        <p:spPr>
          <a:xfrm>
            <a:off x="5248489" y="8772056"/>
            <a:ext cx="2275623"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Expertise Relocation</a:t>
            </a:r>
          </a:p>
        </p:txBody>
      </p:sp>
      <p:sp>
        <p:nvSpPr>
          <p:cNvPr id="87" name="Left Bracket 86">
            <a:extLst>
              <a:ext uri="{FF2B5EF4-FFF2-40B4-BE49-F238E27FC236}">
                <a16:creationId xmlns:a16="http://schemas.microsoft.com/office/drawing/2014/main" id="{5CCF3189-7F81-2516-C5B4-1173690A2806}"/>
              </a:ext>
            </a:extLst>
          </p:cNvPr>
          <p:cNvSpPr/>
          <p:nvPr/>
        </p:nvSpPr>
        <p:spPr>
          <a:xfrm rot="16200000">
            <a:off x="4833496" y="9367855"/>
            <a:ext cx="406375" cy="2540120"/>
          </a:xfrm>
          <a:prstGeom prst="leftBracket">
            <a:avLst>
              <a:gd name="adj" fmla="val 76271"/>
            </a:avLst>
          </a:prstGeom>
          <a:ln>
            <a:solidFill>
              <a:srgbClr val="142438"/>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TextBox 87">
            <a:extLst>
              <a:ext uri="{FF2B5EF4-FFF2-40B4-BE49-F238E27FC236}">
                <a16:creationId xmlns:a16="http://schemas.microsoft.com/office/drawing/2014/main" id="{A2636D95-7E32-75FA-C085-CE93A13896A5}"/>
              </a:ext>
            </a:extLst>
          </p:cNvPr>
          <p:cNvSpPr txBox="1"/>
          <p:nvPr/>
        </p:nvSpPr>
        <p:spPr>
          <a:xfrm>
            <a:off x="749593" y="11299957"/>
            <a:ext cx="5650776" cy="830997"/>
          </a:xfrm>
          <a:prstGeom prst="rect">
            <a:avLst/>
          </a:prstGeom>
          <a:noFill/>
        </p:spPr>
        <p:txBody>
          <a:bodyPr wrap="square" rtlCol="0">
            <a:spAutoFit/>
          </a:bodyPr>
          <a:lstStyle/>
          <a:p>
            <a:pPr algn="just"/>
            <a:r>
              <a:rPr lang="en-US" sz="1600" dirty="0">
                <a:latin typeface="Cambria Math" panose="02040503050406030204" pitchFamily="18" charset="0"/>
                <a:ea typeface="Cambria Math" panose="02040503050406030204" pitchFamily="18" charset="0"/>
              </a:rPr>
              <a:t>Browse our Gallery of Product Designs and select the product of your interest. We will transfer the full product design, IP and rights for you to launch the production and sales on day 1</a:t>
            </a:r>
          </a:p>
        </p:txBody>
      </p:sp>
      <p:sp>
        <p:nvSpPr>
          <p:cNvPr id="89" name="TextBox 88">
            <a:extLst>
              <a:ext uri="{FF2B5EF4-FFF2-40B4-BE49-F238E27FC236}">
                <a16:creationId xmlns:a16="http://schemas.microsoft.com/office/drawing/2014/main" id="{3601E6AA-0F6A-BD56-2CA7-CB8922B6380C}"/>
              </a:ext>
            </a:extLst>
          </p:cNvPr>
          <p:cNvSpPr txBox="1"/>
          <p:nvPr/>
        </p:nvSpPr>
        <p:spPr>
          <a:xfrm>
            <a:off x="6768503" y="11298217"/>
            <a:ext cx="5244907" cy="830997"/>
          </a:xfrm>
          <a:prstGeom prst="rect">
            <a:avLst/>
          </a:prstGeom>
          <a:noFill/>
        </p:spPr>
        <p:txBody>
          <a:bodyPr wrap="square" rtlCol="0">
            <a:spAutoFit/>
          </a:bodyPr>
          <a:lstStyle/>
          <a:p>
            <a:pPr algn="just"/>
            <a:r>
              <a:rPr lang="en-US" sz="1600" dirty="0">
                <a:latin typeface="Cambria Math" panose="02040503050406030204" pitchFamily="18" charset="0"/>
                <a:ea typeface="Cambria Math" panose="02040503050406030204" pitchFamily="18" charset="0"/>
              </a:rPr>
              <a:t>You can start the production and sales post the sale of Design IP. Product Crafts will support with necessary kick start and post-production design services as required</a:t>
            </a:r>
          </a:p>
        </p:txBody>
      </p:sp>
      <p:cxnSp>
        <p:nvCxnSpPr>
          <p:cNvPr id="90" name="Straight Connector 89">
            <a:extLst>
              <a:ext uri="{FF2B5EF4-FFF2-40B4-BE49-F238E27FC236}">
                <a16:creationId xmlns:a16="http://schemas.microsoft.com/office/drawing/2014/main" id="{DA333A9E-41C9-69F0-37D5-08C2295A6235}"/>
              </a:ext>
            </a:extLst>
          </p:cNvPr>
          <p:cNvCxnSpPr>
            <a:cxnSpLocks/>
          </p:cNvCxnSpPr>
          <p:nvPr/>
        </p:nvCxnSpPr>
        <p:spPr>
          <a:xfrm>
            <a:off x="6384580" y="11375959"/>
            <a:ext cx="0" cy="987592"/>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0AA34F2-2ED5-5C63-DC82-36AF71C5CA9D}"/>
              </a:ext>
            </a:extLst>
          </p:cNvPr>
          <p:cNvCxnSpPr>
            <a:cxnSpLocks/>
          </p:cNvCxnSpPr>
          <p:nvPr/>
        </p:nvCxnSpPr>
        <p:spPr>
          <a:xfrm>
            <a:off x="531043" y="11224499"/>
            <a:ext cx="11348429"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150E6878-3512-7D9F-869C-76175846A71B}"/>
              </a:ext>
            </a:extLst>
          </p:cNvPr>
          <p:cNvSpPr/>
          <p:nvPr/>
        </p:nvSpPr>
        <p:spPr>
          <a:xfrm rot="228186">
            <a:off x="535316" y="1139614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Oval 92">
            <a:extLst>
              <a:ext uri="{FF2B5EF4-FFF2-40B4-BE49-F238E27FC236}">
                <a16:creationId xmlns:a16="http://schemas.microsoft.com/office/drawing/2014/main" id="{65CD4760-C233-6A27-C660-543BBF5BCF52}"/>
              </a:ext>
            </a:extLst>
          </p:cNvPr>
          <p:cNvSpPr/>
          <p:nvPr/>
        </p:nvSpPr>
        <p:spPr>
          <a:xfrm rot="228186">
            <a:off x="6570992" y="11385430"/>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94" name="Group 93">
            <a:extLst>
              <a:ext uri="{FF2B5EF4-FFF2-40B4-BE49-F238E27FC236}">
                <a16:creationId xmlns:a16="http://schemas.microsoft.com/office/drawing/2014/main" id="{74057FA1-DCFB-9835-F532-0280790AFEAC}"/>
              </a:ext>
            </a:extLst>
          </p:cNvPr>
          <p:cNvGrpSpPr/>
          <p:nvPr/>
        </p:nvGrpSpPr>
        <p:grpSpPr>
          <a:xfrm>
            <a:off x="2911599" y="8215920"/>
            <a:ext cx="1573060" cy="2267145"/>
            <a:chOff x="1493587" y="1349155"/>
            <a:chExt cx="1573060" cy="2267145"/>
          </a:xfrm>
        </p:grpSpPr>
        <p:sp>
          <p:nvSpPr>
            <p:cNvPr id="95" name="Rectangle: Rounded Corners 94">
              <a:extLst>
                <a:ext uri="{FF2B5EF4-FFF2-40B4-BE49-F238E27FC236}">
                  <a16:creationId xmlns:a16="http://schemas.microsoft.com/office/drawing/2014/main" id="{D4062C4A-F974-4D95-300C-0F9AC88C2D20}"/>
                </a:ext>
              </a:extLst>
            </p:cNvPr>
            <p:cNvSpPr/>
            <p:nvPr/>
          </p:nvSpPr>
          <p:spPr>
            <a:xfrm>
              <a:off x="1493587" y="1349155"/>
              <a:ext cx="489690" cy="523219"/>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Rectangle: Rounded Corners 95">
              <a:extLst>
                <a:ext uri="{FF2B5EF4-FFF2-40B4-BE49-F238E27FC236}">
                  <a16:creationId xmlns:a16="http://schemas.microsoft.com/office/drawing/2014/main" id="{AAED9205-5933-D449-319B-A63632D2AE21}"/>
                </a:ext>
              </a:extLst>
            </p:cNvPr>
            <p:cNvSpPr/>
            <p:nvPr/>
          </p:nvSpPr>
          <p:spPr>
            <a:xfrm>
              <a:off x="2030572" y="1349155"/>
              <a:ext cx="489690" cy="523219"/>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Rectangle: Rounded Corners 96">
              <a:extLst>
                <a:ext uri="{FF2B5EF4-FFF2-40B4-BE49-F238E27FC236}">
                  <a16:creationId xmlns:a16="http://schemas.microsoft.com/office/drawing/2014/main" id="{AA01FE0D-486C-C7CE-DF6E-B882A61E2786}"/>
                </a:ext>
              </a:extLst>
            </p:cNvPr>
            <p:cNvSpPr/>
            <p:nvPr/>
          </p:nvSpPr>
          <p:spPr>
            <a:xfrm>
              <a:off x="2567556" y="1349155"/>
              <a:ext cx="489690" cy="523219"/>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Rectangle: Rounded Corners 97">
              <a:extLst>
                <a:ext uri="{FF2B5EF4-FFF2-40B4-BE49-F238E27FC236}">
                  <a16:creationId xmlns:a16="http://schemas.microsoft.com/office/drawing/2014/main" id="{4F00F9E7-940A-618D-68EE-F25FAC5E4B4B}"/>
                </a:ext>
              </a:extLst>
            </p:cNvPr>
            <p:cNvSpPr/>
            <p:nvPr/>
          </p:nvSpPr>
          <p:spPr>
            <a:xfrm>
              <a:off x="1502988" y="1926076"/>
              <a:ext cx="489690" cy="523219"/>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Rectangle: Rounded Corners 98">
              <a:extLst>
                <a:ext uri="{FF2B5EF4-FFF2-40B4-BE49-F238E27FC236}">
                  <a16:creationId xmlns:a16="http://schemas.microsoft.com/office/drawing/2014/main" id="{0AE68C5B-5878-1D7E-BB37-75D1F32D7C51}"/>
                </a:ext>
              </a:extLst>
            </p:cNvPr>
            <p:cNvSpPr/>
            <p:nvPr/>
          </p:nvSpPr>
          <p:spPr>
            <a:xfrm>
              <a:off x="2039973" y="1926076"/>
              <a:ext cx="489690" cy="523219"/>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Rectangle: Rounded Corners 99">
              <a:extLst>
                <a:ext uri="{FF2B5EF4-FFF2-40B4-BE49-F238E27FC236}">
                  <a16:creationId xmlns:a16="http://schemas.microsoft.com/office/drawing/2014/main" id="{2533C318-E481-42CA-DF84-FC30AB41D09D}"/>
                </a:ext>
              </a:extLst>
            </p:cNvPr>
            <p:cNvSpPr/>
            <p:nvPr/>
          </p:nvSpPr>
          <p:spPr>
            <a:xfrm>
              <a:off x="2576957" y="1926076"/>
              <a:ext cx="489690" cy="523219"/>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Rectangle: Rounded Corners 100">
              <a:extLst>
                <a:ext uri="{FF2B5EF4-FFF2-40B4-BE49-F238E27FC236}">
                  <a16:creationId xmlns:a16="http://schemas.microsoft.com/office/drawing/2014/main" id="{BAE67445-0E84-6A53-CFD7-33D276A330C6}"/>
                </a:ext>
              </a:extLst>
            </p:cNvPr>
            <p:cNvSpPr/>
            <p:nvPr/>
          </p:nvSpPr>
          <p:spPr>
            <a:xfrm>
              <a:off x="1493587" y="2516611"/>
              <a:ext cx="489690" cy="523219"/>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Rectangle: Rounded Corners 101">
              <a:extLst>
                <a:ext uri="{FF2B5EF4-FFF2-40B4-BE49-F238E27FC236}">
                  <a16:creationId xmlns:a16="http://schemas.microsoft.com/office/drawing/2014/main" id="{D4C71D50-1AA5-0B32-7A7D-2F76B8245C23}"/>
                </a:ext>
              </a:extLst>
            </p:cNvPr>
            <p:cNvSpPr/>
            <p:nvPr/>
          </p:nvSpPr>
          <p:spPr>
            <a:xfrm>
              <a:off x="2030572" y="2516611"/>
              <a:ext cx="489690" cy="523219"/>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Rectangle: Rounded Corners 102">
              <a:extLst>
                <a:ext uri="{FF2B5EF4-FFF2-40B4-BE49-F238E27FC236}">
                  <a16:creationId xmlns:a16="http://schemas.microsoft.com/office/drawing/2014/main" id="{74EB11FA-5C95-45EC-B44C-52380DB2830C}"/>
                </a:ext>
              </a:extLst>
            </p:cNvPr>
            <p:cNvSpPr/>
            <p:nvPr/>
          </p:nvSpPr>
          <p:spPr>
            <a:xfrm>
              <a:off x="2567556" y="2516611"/>
              <a:ext cx="489690" cy="523219"/>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Rounded Corners 103">
              <a:extLst>
                <a:ext uri="{FF2B5EF4-FFF2-40B4-BE49-F238E27FC236}">
                  <a16:creationId xmlns:a16="http://schemas.microsoft.com/office/drawing/2014/main" id="{12072C5D-071F-07F6-CDA7-D13C16F9DA29}"/>
                </a:ext>
              </a:extLst>
            </p:cNvPr>
            <p:cNvSpPr/>
            <p:nvPr/>
          </p:nvSpPr>
          <p:spPr>
            <a:xfrm>
              <a:off x="1502988" y="3093081"/>
              <a:ext cx="489690" cy="523219"/>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Rounded Corners 104">
              <a:extLst>
                <a:ext uri="{FF2B5EF4-FFF2-40B4-BE49-F238E27FC236}">
                  <a16:creationId xmlns:a16="http://schemas.microsoft.com/office/drawing/2014/main" id="{4C6A13DB-AB04-2DD0-E3FB-0D929169CD03}"/>
                </a:ext>
              </a:extLst>
            </p:cNvPr>
            <p:cNvSpPr/>
            <p:nvPr/>
          </p:nvSpPr>
          <p:spPr>
            <a:xfrm>
              <a:off x="2039973" y="3093081"/>
              <a:ext cx="489690" cy="523219"/>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Rectangle: Rounded Corners 105">
              <a:extLst>
                <a:ext uri="{FF2B5EF4-FFF2-40B4-BE49-F238E27FC236}">
                  <a16:creationId xmlns:a16="http://schemas.microsoft.com/office/drawing/2014/main" id="{21DEC297-9C25-258F-C17B-CA8967BC5D04}"/>
                </a:ext>
              </a:extLst>
            </p:cNvPr>
            <p:cNvSpPr/>
            <p:nvPr/>
          </p:nvSpPr>
          <p:spPr>
            <a:xfrm>
              <a:off x="2576957" y="3093081"/>
              <a:ext cx="489690" cy="523219"/>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07" name="Graphic 106" descr="Thumbs up sign with solid fill">
            <a:extLst>
              <a:ext uri="{FF2B5EF4-FFF2-40B4-BE49-F238E27FC236}">
                <a16:creationId xmlns:a16="http://schemas.microsoft.com/office/drawing/2014/main" id="{4EE97567-86B5-1E4E-28D6-395B0EE440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53115" y="8266274"/>
            <a:ext cx="420039" cy="420039"/>
          </a:xfrm>
          <a:prstGeom prst="rect">
            <a:avLst/>
          </a:prstGeom>
        </p:spPr>
      </p:pic>
      <p:sp>
        <p:nvSpPr>
          <p:cNvPr id="108" name="TextBox 107">
            <a:extLst>
              <a:ext uri="{FF2B5EF4-FFF2-40B4-BE49-F238E27FC236}">
                <a16:creationId xmlns:a16="http://schemas.microsoft.com/office/drawing/2014/main" id="{E80841CF-666A-037B-BB43-2EF1CEE3F095}"/>
              </a:ext>
            </a:extLst>
          </p:cNvPr>
          <p:cNvSpPr txBox="1"/>
          <p:nvPr/>
        </p:nvSpPr>
        <p:spPr>
          <a:xfrm>
            <a:off x="2923307" y="7822680"/>
            <a:ext cx="1532343" cy="369332"/>
          </a:xfrm>
          <a:prstGeom prst="rect">
            <a:avLst/>
          </a:prstGeom>
          <a:noFill/>
        </p:spPr>
        <p:txBody>
          <a:bodyPr wrap="none" rtlCol="0">
            <a:spAutoFit/>
          </a:bodyPr>
          <a:lstStyle/>
          <a:p>
            <a:r>
              <a:rPr lang="en-US" dirty="0"/>
              <a:t>Design Gallery</a:t>
            </a:r>
          </a:p>
        </p:txBody>
      </p:sp>
    </p:spTree>
    <p:extLst>
      <p:ext uri="{BB962C8B-B14F-4D97-AF65-F5344CB8AC3E}">
        <p14:creationId xmlns:p14="http://schemas.microsoft.com/office/powerpoint/2010/main" val="2146248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7D84B059-FD59-B50C-B6BA-54379D3A05DF}"/>
              </a:ext>
            </a:extLst>
          </p:cNvPr>
          <p:cNvSpPr/>
          <p:nvPr/>
        </p:nvSpPr>
        <p:spPr>
          <a:xfrm>
            <a:off x="0" y="5194948"/>
            <a:ext cx="12192000" cy="66134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8F198AC-B9BC-A276-60DF-3A852CD56DBF}"/>
              </a:ext>
            </a:extLst>
          </p:cNvPr>
          <p:cNvSpPr/>
          <p:nvPr/>
        </p:nvSpPr>
        <p:spPr>
          <a:xfrm>
            <a:off x="0" y="0"/>
            <a:ext cx="12192000" cy="51813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18AB8373-8F41-4293-6173-381532E3032A}"/>
              </a:ext>
            </a:extLst>
          </p:cNvPr>
          <p:cNvSpPr/>
          <p:nvPr/>
        </p:nvSpPr>
        <p:spPr>
          <a:xfrm>
            <a:off x="0" y="0"/>
            <a:ext cx="12192000" cy="925490"/>
          </a:xfrm>
          <a:prstGeom prst="rect">
            <a:avLst/>
          </a:prstGeom>
          <a:solidFill>
            <a:schemeClr val="bg1"/>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98267091-1EE3-8EE0-EE09-C722D76E3EA8}"/>
              </a:ext>
            </a:extLst>
          </p:cNvPr>
          <p:cNvSpPr>
            <a:spLocks/>
          </p:cNvSpPr>
          <p:nvPr/>
        </p:nvSpPr>
        <p:spPr>
          <a:xfrm>
            <a:off x="591820" y="1042856"/>
            <a:ext cx="10924350" cy="8296197"/>
          </a:xfrm>
          <a:prstGeom prst="roundRect">
            <a:avLst>
              <a:gd name="adj" fmla="val 2921"/>
            </a:avLst>
          </a:prstGeom>
          <a:solidFill>
            <a:srgbClr val="0C16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83E17113-E0F3-8C84-7322-B0AC75339012}"/>
              </a:ext>
            </a:extLst>
          </p:cNvPr>
          <p:cNvSpPr/>
          <p:nvPr/>
        </p:nvSpPr>
        <p:spPr>
          <a:xfrm>
            <a:off x="4911574" y="7782630"/>
            <a:ext cx="3173324" cy="1009722"/>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Have a Product Idea? </a:t>
            </a:r>
          </a:p>
          <a:p>
            <a:pPr algn="ctr"/>
            <a:r>
              <a:rPr lang="en-US" sz="1800" dirty="0">
                <a:solidFill>
                  <a:srgbClr val="000000"/>
                </a:solidFill>
                <a:latin typeface="Cambria Math" panose="02040503050406030204" pitchFamily="18" charset="0"/>
                <a:ea typeface="Cambria Math" panose="02040503050406030204" pitchFamily="18" charset="0"/>
              </a:rPr>
              <a:t>Partner with Product Crafts to bring your products to life </a:t>
            </a:r>
          </a:p>
        </p:txBody>
      </p:sp>
      <p:sp>
        <p:nvSpPr>
          <p:cNvPr id="59" name="Rectangle: Rounded Corners 58">
            <a:extLst>
              <a:ext uri="{FF2B5EF4-FFF2-40B4-BE49-F238E27FC236}">
                <a16:creationId xmlns:a16="http://schemas.microsoft.com/office/drawing/2014/main" id="{636762A4-48B0-3856-3264-3B2F174F4089}"/>
              </a:ext>
            </a:extLst>
          </p:cNvPr>
          <p:cNvSpPr/>
          <p:nvPr/>
        </p:nvSpPr>
        <p:spPr>
          <a:xfrm>
            <a:off x="8412018" y="7782630"/>
            <a:ext cx="2945220" cy="1009722"/>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Invest in the world of Innovation and secure your business aspirations</a:t>
            </a:r>
          </a:p>
        </p:txBody>
      </p:sp>
      <p:sp>
        <p:nvSpPr>
          <p:cNvPr id="57" name="Rectangle: Rounded Corners 56">
            <a:extLst>
              <a:ext uri="{FF2B5EF4-FFF2-40B4-BE49-F238E27FC236}">
                <a16:creationId xmlns:a16="http://schemas.microsoft.com/office/drawing/2014/main" id="{C4529C50-7D9E-90DF-B1CC-22A0637014A0}"/>
              </a:ext>
            </a:extLst>
          </p:cNvPr>
          <p:cNvSpPr/>
          <p:nvPr/>
        </p:nvSpPr>
        <p:spPr>
          <a:xfrm>
            <a:off x="673151" y="7805913"/>
            <a:ext cx="4079491" cy="1009722"/>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Pick any product of your interest from our Design Gallery and kick start the production and sales process on Day 1</a:t>
            </a:r>
          </a:p>
        </p:txBody>
      </p:sp>
      <p:grpSp>
        <p:nvGrpSpPr>
          <p:cNvPr id="4" name="Group 3">
            <a:extLst>
              <a:ext uri="{FF2B5EF4-FFF2-40B4-BE49-F238E27FC236}">
                <a16:creationId xmlns:a16="http://schemas.microsoft.com/office/drawing/2014/main" id="{233862D9-A0D6-8FF8-ED35-0A009474414F}"/>
              </a:ext>
            </a:extLst>
          </p:cNvPr>
          <p:cNvGrpSpPr/>
          <p:nvPr/>
        </p:nvGrpSpPr>
        <p:grpSpPr>
          <a:xfrm>
            <a:off x="323161" y="193728"/>
            <a:ext cx="611499" cy="591030"/>
            <a:chOff x="2867267" y="2626823"/>
            <a:chExt cx="1353531" cy="1371600"/>
          </a:xfrm>
          <a:solidFill>
            <a:schemeClr val="accent2"/>
          </a:solidFill>
        </p:grpSpPr>
        <p:sp>
          <p:nvSpPr>
            <p:cNvPr id="5" name="Oval 4">
              <a:extLst>
                <a:ext uri="{FF2B5EF4-FFF2-40B4-BE49-F238E27FC236}">
                  <a16:creationId xmlns:a16="http://schemas.microsoft.com/office/drawing/2014/main" id="{B3BB9977-248C-A98E-9581-1B1708CC3F59}"/>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5CF8946-3E23-F9C6-15D7-C38B8AEE55BA}"/>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43F10C-A523-448B-F1D1-C66A444087AE}"/>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40B5F-E6DB-0FD9-925F-44D7F97A028E}"/>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80F337D-22B3-CD53-EE8A-D1D6FC345516}"/>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AAB9C2E-55A2-639A-148E-298995FE1810}"/>
              </a:ext>
            </a:extLst>
          </p:cNvPr>
          <p:cNvSpPr txBox="1"/>
          <p:nvPr/>
        </p:nvSpPr>
        <p:spPr>
          <a:xfrm>
            <a:off x="1017770" y="202726"/>
            <a:ext cx="2383794"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Product Crafts</a:t>
            </a:r>
          </a:p>
        </p:txBody>
      </p:sp>
      <p:sp>
        <p:nvSpPr>
          <p:cNvPr id="19" name="TextBox 18">
            <a:extLst>
              <a:ext uri="{FF2B5EF4-FFF2-40B4-BE49-F238E27FC236}">
                <a16:creationId xmlns:a16="http://schemas.microsoft.com/office/drawing/2014/main" id="{7CAB07FB-1610-DEA7-C135-22C47BB52F85}"/>
              </a:ext>
            </a:extLst>
          </p:cNvPr>
          <p:cNvSpPr txBox="1"/>
          <p:nvPr/>
        </p:nvSpPr>
        <p:spPr>
          <a:xfrm>
            <a:off x="10072800" y="8829125"/>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22" name="TextBox 21">
            <a:extLst>
              <a:ext uri="{FF2B5EF4-FFF2-40B4-BE49-F238E27FC236}">
                <a16:creationId xmlns:a16="http://schemas.microsoft.com/office/drawing/2014/main" id="{FD69C81B-46E2-9485-3CBA-79743EF82061}"/>
              </a:ext>
            </a:extLst>
          </p:cNvPr>
          <p:cNvSpPr txBox="1"/>
          <p:nvPr/>
        </p:nvSpPr>
        <p:spPr>
          <a:xfrm>
            <a:off x="3433882" y="8881731"/>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31" name="TextBox 30">
            <a:extLst>
              <a:ext uri="{FF2B5EF4-FFF2-40B4-BE49-F238E27FC236}">
                <a16:creationId xmlns:a16="http://schemas.microsoft.com/office/drawing/2014/main" id="{73D5CF44-F415-48EE-DC6B-4D825DDD96E6}"/>
              </a:ext>
            </a:extLst>
          </p:cNvPr>
          <p:cNvSpPr txBox="1"/>
          <p:nvPr/>
        </p:nvSpPr>
        <p:spPr>
          <a:xfrm>
            <a:off x="549484" y="9307630"/>
            <a:ext cx="5518755" cy="461665"/>
          </a:xfrm>
          <a:prstGeom prst="rect">
            <a:avLst/>
          </a:prstGeom>
          <a:noFill/>
        </p:spPr>
        <p:txBody>
          <a:bodyPr wrap="none" rtlCol="0">
            <a:spAutoFit/>
          </a:bodyPr>
          <a:lstStyle/>
          <a:p>
            <a:r>
              <a:rPr lang="en-US" sz="2400" b="1" dirty="0"/>
              <a:t>Upcoming Products on The Design Gallery</a:t>
            </a:r>
          </a:p>
        </p:txBody>
      </p:sp>
      <p:grpSp>
        <p:nvGrpSpPr>
          <p:cNvPr id="117" name="Group 116">
            <a:extLst>
              <a:ext uri="{FF2B5EF4-FFF2-40B4-BE49-F238E27FC236}">
                <a16:creationId xmlns:a16="http://schemas.microsoft.com/office/drawing/2014/main" id="{516AF3DB-01DD-6E23-96A0-4861E76DE47C}"/>
              </a:ext>
            </a:extLst>
          </p:cNvPr>
          <p:cNvGrpSpPr/>
          <p:nvPr/>
        </p:nvGrpSpPr>
        <p:grpSpPr>
          <a:xfrm>
            <a:off x="556024" y="9910095"/>
            <a:ext cx="1751098" cy="1702190"/>
            <a:chOff x="1265079" y="9706729"/>
            <a:chExt cx="1751098" cy="1702190"/>
          </a:xfrm>
        </p:grpSpPr>
        <p:sp>
          <p:nvSpPr>
            <p:cNvPr id="23" name="Rectangle: Rounded Corners 22">
              <a:extLst>
                <a:ext uri="{FF2B5EF4-FFF2-40B4-BE49-F238E27FC236}">
                  <a16:creationId xmlns:a16="http://schemas.microsoft.com/office/drawing/2014/main" id="{FC5652CE-5155-0620-91FC-C2DC41A0884B}"/>
                </a:ext>
              </a:extLst>
            </p:cNvPr>
            <p:cNvSpPr/>
            <p:nvPr/>
          </p:nvSpPr>
          <p:spPr>
            <a:xfrm>
              <a:off x="1265079" y="9706729"/>
              <a:ext cx="1751098" cy="170219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r>
                <a:rPr lang="en-US" sz="2000" b="1" dirty="0">
                  <a:solidFill>
                    <a:schemeClr val="tx1"/>
                  </a:solidFill>
                  <a:latin typeface="Cambria Math" panose="02040503050406030204" pitchFamily="18" charset="0"/>
                  <a:ea typeface="Cambria Math" panose="02040503050406030204" pitchFamily="18" charset="0"/>
                </a:rPr>
                <a:t>Swaranjali</a:t>
              </a:r>
            </a:p>
          </p:txBody>
        </p:sp>
        <p:sp>
          <p:nvSpPr>
            <p:cNvPr id="24" name="Oval 23">
              <a:extLst>
                <a:ext uri="{FF2B5EF4-FFF2-40B4-BE49-F238E27FC236}">
                  <a16:creationId xmlns:a16="http://schemas.microsoft.com/office/drawing/2014/main" id="{0A786084-6904-58EC-A9A0-D0D917CA7AC1}"/>
                </a:ext>
              </a:extLst>
            </p:cNvPr>
            <p:cNvSpPr/>
            <p:nvPr/>
          </p:nvSpPr>
          <p:spPr>
            <a:xfrm rot="797477">
              <a:off x="1437199"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53A09D0-5D46-92FD-7CEF-8B62BAC77933}"/>
                </a:ext>
              </a:extLst>
            </p:cNvPr>
            <p:cNvGrpSpPr/>
            <p:nvPr/>
          </p:nvGrpSpPr>
          <p:grpSpPr>
            <a:xfrm>
              <a:off x="1807594" y="10011700"/>
              <a:ext cx="746105" cy="794557"/>
              <a:chOff x="3699803" y="1209822"/>
              <a:chExt cx="2062671" cy="2219178"/>
            </a:xfrm>
          </p:grpSpPr>
          <p:sp>
            <p:nvSpPr>
              <p:cNvPr id="35" name="Freeform: Shape 34">
                <a:extLst>
                  <a:ext uri="{FF2B5EF4-FFF2-40B4-BE49-F238E27FC236}">
                    <a16:creationId xmlns:a16="http://schemas.microsoft.com/office/drawing/2014/main" id="{DB014D19-8036-3C05-C3E0-67A2648B1AB4}"/>
                  </a:ext>
                </a:extLst>
              </p:cNvPr>
              <p:cNvSpPr/>
              <p:nvPr/>
            </p:nvSpPr>
            <p:spPr>
              <a:xfrm>
                <a:off x="3699803"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reeform: Shape 35">
                <a:extLst>
                  <a:ext uri="{FF2B5EF4-FFF2-40B4-BE49-F238E27FC236}">
                    <a16:creationId xmlns:a16="http://schemas.microsoft.com/office/drawing/2014/main" id="{2098F0FE-8024-A22B-7789-291F7A2F8448}"/>
                  </a:ext>
                </a:extLst>
              </p:cNvPr>
              <p:cNvSpPr/>
              <p:nvPr/>
            </p:nvSpPr>
            <p:spPr>
              <a:xfrm flipH="1">
                <a:off x="4843680"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Connector 36">
                <a:extLst>
                  <a:ext uri="{FF2B5EF4-FFF2-40B4-BE49-F238E27FC236}">
                    <a16:creationId xmlns:a16="http://schemas.microsoft.com/office/drawing/2014/main" id="{0DFFE29A-1AD6-5A66-B917-9D2EEF22E856}"/>
                  </a:ext>
                </a:extLst>
              </p:cNvPr>
              <p:cNvCxnSpPr>
                <a:cxnSpLocks/>
                <a:stCxn id="36" idx="0"/>
                <a:endCxn id="35" idx="3"/>
              </p:cNvCxnSpPr>
              <p:nvPr/>
            </p:nvCxnSpPr>
            <p:spPr>
              <a:xfrm flipH="1">
                <a:off x="3699803"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E5AEB0-B942-120D-51F1-BC5A514069F0}"/>
                  </a:ext>
                </a:extLst>
              </p:cNvPr>
              <p:cNvCxnSpPr>
                <a:cxnSpLocks/>
                <a:stCxn id="35" idx="0"/>
                <a:endCxn id="36" idx="3"/>
              </p:cNvCxnSpPr>
              <p:nvPr/>
            </p:nvCxnSpPr>
            <p:spPr>
              <a:xfrm>
                <a:off x="4515729"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A52D1C95-73D0-31DB-2F04-B0352A718391}"/>
              </a:ext>
            </a:extLst>
          </p:cNvPr>
          <p:cNvGrpSpPr/>
          <p:nvPr/>
        </p:nvGrpSpPr>
        <p:grpSpPr>
          <a:xfrm>
            <a:off x="5176308" y="9910095"/>
            <a:ext cx="1751098" cy="1702190"/>
            <a:chOff x="5074675" y="9706730"/>
            <a:chExt cx="1751098" cy="1702190"/>
          </a:xfrm>
        </p:grpSpPr>
        <p:sp>
          <p:nvSpPr>
            <p:cNvPr id="27" name="Rectangle: Rounded Corners 26">
              <a:extLst>
                <a:ext uri="{FF2B5EF4-FFF2-40B4-BE49-F238E27FC236}">
                  <a16:creationId xmlns:a16="http://schemas.microsoft.com/office/drawing/2014/main" id="{53ECFF56-5D32-276D-903E-5950BB28E7AE}"/>
                </a:ext>
              </a:extLst>
            </p:cNvPr>
            <p:cNvSpPr/>
            <p:nvPr/>
          </p:nvSpPr>
          <p:spPr>
            <a:xfrm>
              <a:off x="5074675" y="9706730"/>
              <a:ext cx="1751098" cy="170219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r>
                <a:rPr lang="en-US" dirty="0">
                  <a:solidFill>
                    <a:schemeClr val="tx1"/>
                  </a:solidFill>
                  <a:latin typeface="Engravers MT" panose="02090707080505020304" pitchFamily="18" charset="0"/>
                </a:rPr>
                <a:t>BOLT</a:t>
              </a:r>
            </a:p>
          </p:txBody>
        </p:sp>
        <p:grpSp>
          <p:nvGrpSpPr>
            <p:cNvPr id="119" name="Group 118">
              <a:extLst>
                <a:ext uri="{FF2B5EF4-FFF2-40B4-BE49-F238E27FC236}">
                  <a16:creationId xmlns:a16="http://schemas.microsoft.com/office/drawing/2014/main" id="{BB0A0F69-BD28-A613-7542-1D25CA331DEE}"/>
                </a:ext>
              </a:extLst>
            </p:cNvPr>
            <p:cNvGrpSpPr/>
            <p:nvPr/>
          </p:nvGrpSpPr>
          <p:grpSpPr>
            <a:xfrm>
              <a:off x="5246795" y="9869879"/>
              <a:ext cx="1198628" cy="1032626"/>
              <a:chOff x="5246795" y="9869879"/>
              <a:chExt cx="1198628" cy="1032626"/>
            </a:xfrm>
          </p:grpSpPr>
          <p:sp>
            <p:nvSpPr>
              <p:cNvPr id="28" name="Oval 27">
                <a:extLst>
                  <a:ext uri="{FF2B5EF4-FFF2-40B4-BE49-F238E27FC236}">
                    <a16:creationId xmlns:a16="http://schemas.microsoft.com/office/drawing/2014/main" id="{F5B81A8D-7904-5AFF-E91C-6D868D3617E7}"/>
                  </a:ext>
                </a:extLst>
              </p:cNvPr>
              <p:cNvSpPr/>
              <p:nvPr/>
            </p:nvSpPr>
            <p:spPr>
              <a:xfrm rot="797477">
                <a:off x="5246795"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Graphic 38" descr="Lightning bolt with solid fill">
                <a:extLst>
                  <a:ext uri="{FF2B5EF4-FFF2-40B4-BE49-F238E27FC236}">
                    <a16:creationId xmlns:a16="http://schemas.microsoft.com/office/drawing/2014/main" id="{40700439-01A1-5756-0659-B9BBF3055F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1023" y="9988105"/>
                <a:ext cx="914400" cy="914400"/>
              </a:xfrm>
              <a:prstGeom prst="rect">
                <a:avLst/>
              </a:prstGeom>
            </p:spPr>
          </p:pic>
        </p:grpSp>
      </p:grpSp>
      <p:grpSp>
        <p:nvGrpSpPr>
          <p:cNvPr id="118" name="Group 117">
            <a:extLst>
              <a:ext uri="{FF2B5EF4-FFF2-40B4-BE49-F238E27FC236}">
                <a16:creationId xmlns:a16="http://schemas.microsoft.com/office/drawing/2014/main" id="{153F319C-6F0C-1D6D-82BD-1A5C94E4D7CB}"/>
              </a:ext>
            </a:extLst>
          </p:cNvPr>
          <p:cNvGrpSpPr/>
          <p:nvPr/>
        </p:nvGrpSpPr>
        <p:grpSpPr>
          <a:xfrm>
            <a:off x="2866166" y="9910095"/>
            <a:ext cx="1751098" cy="1702190"/>
            <a:chOff x="3169877" y="9706730"/>
            <a:chExt cx="1751098" cy="1702190"/>
          </a:xfrm>
        </p:grpSpPr>
        <p:sp>
          <p:nvSpPr>
            <p:cNvPr id="25" name="Rectangle: Rounded Corners 24">
              <a:extLst>
                <a:ext uri="{FF2B5EF4-FFF2-40B4-BE49-F238E27FC236}">
                  <a16:creationId xmlns:a16="http://schemas.microsoft.com/office/drawing/2014/main" id="{9BBE6B75-5DF5-2A94-EDC2-5A5A78C5AF21}"/>
                </a:ext>
              </a:extLst>
            </p:cNvPr>
            <p:cNvSpPr/>
            <p:nvPr/>
          </p:nvSpPr>
          <p:spPr>
            <a:xfrm>
              <a:off x="3169877" y="9706730"/>
              <a:ext cx="1751098" cy="170219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The Board</a:t>
              </a:r>
            </a:p>
          </p:txBody>
        </p:sp>
        <p:sp>
          <p:nvSpPr>
            <p:cNvPr id="26" name="Oval 25">
              <a:extLst>
                <a:ext uri="{FF2B5EF4-FFF2-40B4-BE49-F238E27FC236}">
                  <a16:creationId xmlns:a16="http://schemas.microsoft.com/office/drawing/2014/main" id="{99259C4A-BCDE-DD96-2BA5-0BB31628A373}"/>
                </a:ext>
              </a:extLst>
            </p:cNvPr>
            <p:cNvSpPr/>
            <p:nvPr/>
          </p:nvSpPr>
          <p:spPr>
            <a:xfrm rot="797477">
              <a:off x="3341997"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33A7712-B23A-1EF5-9F6F-635EA845EB13}"/>
                </a:ext>
              </a:extLst>
            </p:cNvPr>
            <p:cNvGrpSpPr/>
            <p:nvPr/>
          </p:nvGrpSpPr>
          <p:grpSpPr>
            <a:xfrm>
              <a:off x="3707110" y="9988105"/>
              <a:ext cx="743081" cy="747714"/>
              <a:chOff x="3498208" y="5191211"/>
              <a:chExt cx="743081" cy="747714"/>
            </a:xfrm>
          </p:grpSpPr>
          <p:sp>
            <p:nvSpPr>
              <p:cNvPr id="41" name="Rectangle 40">
                <a:extLst>
                  <a:ext uri="{FF2B5EF4-FFF2-40B4-BE49-F238E27FC236}">
                    <a16:creationId xmlns:a16="http://schemas.microsoft.com/office/drawing/2014/main" id="{17625662-C70C-4F51-8004-3325598AC25D}"/>
                  </a:ext>
                </a:extLst>
              </p:cNvPr>
              <p:cNvSpPr/>
              <p:nvPr/>
            </p:nvSpPr>
            <p:spPr>
              <a:xfrm>
                <a:off x="3498208"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10B38C9-3E11-6F9C-E373-94FA94522254}"/>
                  </a:ext>
                </a:extLst>
              </p:cNvPr>
              <p:cNvSpPr/>
              <p:nvPr/>
            </p:nvSpPr>
            <p:spPr>
              <a:xfrm>
                <a:off x="3498208"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990808-CDCA-F9BE-79F1-0ED754931C3B}"/>
                  </a:ext>
                </a:extLst>
              </p:cNvPr>
              <p:cNvSpPr/>
              <p:nvPr/>
            </p:nvSpPr>
            <p:spPr>
              <a:xfrm>
                <a:off x="3498208"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399DA4C-F716-4B24-8AB3-44CCB34EE213}"/>
                  </a:ext>
                </a:extLst>
              </p:cNvPr>
              <p:cNvSpPr/>
              <p:nvPr/>
            </p:nvSpPr>
            <p:spPr>
              <a:xfrm>
                <a:off x="3748369"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94B6D0-E583-2DF4-E06B-6B56B87591E1}"/>
                  </a:ext>
                </a:extLst>
              </p:cNvPr>
              <p:cNvSpPr/>
              <p:nvPr/>
            </p:nvSpPr>
            <p:spPr>
              <a:xfrm>
                <a:off x="3748369"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9928C34-0566-D75F-3230-96882535750C}"/>
                  </a:ext>
                </a:extLst>
              </p:cNvPr>
              <p:cNvSpPr/>
              <p:nvPr/>
            </p:nvSpPr>
            <p:spPr>
              <a:xfrm>
                <a:off x="3748369"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16E19C-F4F4-EE07-7FD2-4ACE014E2EC0}"/>
                  </a:ext>
                </a:extLst>
              </p:cNvPr>
              <p:cNvSpPr/>
              <p:nvPr/>
            </p:nvSpPr>
            <p:spPr>
              <a:xfrm>
                <a:off x="3993987"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C50DAB9-0DD4-9C8F-A3A6-CF1DB0C698E7}"/>
                  </a:ext>
                </a:extLst>
              </p:cNvPr>
              <p:cNvSpPr/>
              <p:nvPr/>
            </p:nvSpPr>
            <p:spPr>
              <a:xfrm>
                <a:off x="3993987"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F23E429-079B-361A-D7EE-74C25E132693}"/>
                  </a:ext>
                </a:extLst>
              </p:cNvPr>
              <p:cNvSpPr/>
              <p:nvPr/>
            </p:nvSpPr>
            <p:spPr>
              <a:xfrm>
                <a:off x="3993987"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Group 121">
            <a:extLst>
              <a:ext uri="{FF2B5EF4-FFF2-40B4-BE49-F238E27FC236}">
                <a16:creationId xmlns:a16="http://schemas.microsoft.com/office/drawing/2014/main" id="{0722ECED-4569-650B-FB9F-B29B02451EF4}"/>
              </a:ext>
            </a:extLst>
          </p:cNvPr>
          <p:cNvGrpSpPr/>
          <p:nvPr/>
        </p:nvGrpSpPr>
        <p:grpSpPr>
          <a:xfrm>
            <a:off x="9796592" y="9910095"/>
            <a:ext cx="1751098" cy="1702190"/>
            <a:chOff x="8884271" y="9706729"/>
            <a:chExt cx="1751098" cy="1702190"/>
          </a:xfrm>
        </p:grpSpPr>
        <p:sp>
          <p:nvSpPr>
            <p:cNvPr id="29" name="Rectangle: Rounded Corners 28">
              <a:extLst>
                <a:ext uri="{FF2B5EF4-FFF2-40B4-BE49-F238E27FC236}">
                  <a16:creationId xmlns:a16="http://schemas.microsoft.com/office/drawing/2014/main" id="{5DD6A59E-8445-58F5-3F86-3B2027838B9F}"/>
                </a:ext>
              </a:extLst>
            </p:cNvPr>
            <p:cNvSpPr/>
            <p:nvPr/>
          </p:nvSpPr>
          <p:spPr>
            <a:xfrm>
              <a:off x="8884271" y="9706729"/>
              <a:ext cx="1751098" cy="170219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r>
                <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Crafters Cafe</a:t>
              </a:r>
            </a:p>
          </p:txBody>
        </p:sp>
        <p:sp>
          <p:nvSpPr>
            <p:cNvPr id="30" name="Oval 29">
              <a:extLst>
                <a:ext uri="{FF2B5EF4-FFF2-40B4-BE49-F238E27FC236}">
                  <a16:creationId xmlns:a16="http://schemas.microsoft.com/office/drawing/2014/main" id="{C2D2D62F-2D8D-AA3B-C630-5EF834E29731}"/>
                </a:ext>
              </a:extLst>
            </p:cNvPr>
            <p:cNvSpPr/>
            <p:nvPr/>
          </p:nvSpPr>
          <p:spPr>
            <a:xfrm rot="797477">
              <a:off x="9056391" y="986987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97AA935E-FCE8-5A8F-3572-F9E00D1FE1F6}"/>
                </a:ext>
              </a:extLst>
            </p:cNvPr>
            <p:cNvGrpSpPr/>
            <p:nvPr/>
          </p:nvGrpSpPr>
          <p:grpSpPr>
            <a:xfrm>
              <a:off x="9330739" y="9856912"/>
              <a:ext cx="858161" cy="878907"/>
              <a:chOff x="9108836" y="5219347"/>
              <a:chExt cx="858161" cy="878907"/>
            </a:xfrm>
          </p:grpSpPr>
          <p:sp>
            <p:nvSpPr>
              <p:cNvPr id="51" name="TextBox 50">
                <a:extLst>
                  <a:ext uri="{FF2B5EF4-FFF2-40B4-BE49-F238E27FC236}">
                    <a16:creationId xmlns:a16="http://schemas.microsoft.com/office/drawing/2014/main" id="{899504CD-3941-25FB-FEBC-0FDC540A1B62}"/>
                  </a:ext>
                </a:extLst>
              </p:cNvPr>
              <p:cNvSpPr txBox="1"/>
              <p:nvPr/>
            </p:nvSpPr>
            <p:spPr>
              <a:xfrm>
                <a:off x="9108836" y="5219347"/>
                <a:ext cx="561372" cy="769441"/>
              </a:xfrm>
              <a:prstGeom prst="rect">
                <a:avLst/>
              </a:prstGeom>
              <a:noFill/>
            </p:spPr>
            <p:txBody>
              <a:bodyPr wrap="none" rtlCol="0">
                <a:spAutoFit/>
              </a:bodyPr>
              <a:lstStyle/>
              <a:p>
                <a:r>
                  <a:rPr lang="en-US" sz="4400" dirty="0">
                    <a:latin typeface="Times New Roman" panose="02020603050405020304" pitchFamily="18" charset="0"/>
                    <a:ea typeface="Cambria Math" panose="02040503050406030204" pitchFamily="18" charset="0"/>
                    <a:cs typeface="Times New Roman" panose="02020603050405020304" pitchFamily="18" charset="0"/>
                  </a:rPr>
                  <a:t>C</a:t>
                </a:r>
              </a:p>
            </p:txBody>
          </p:sp>
          <p:sp>
            <p:nvSpPr>
              <p:cNvPr id="52" name="TextBox 51">
                <a:extLst>
                  <a:ext uri="{FF2B5EF4-FFF2-40B4-BE49-F238E27FC236}">
                    <a16:creationId xmlns:a16="http://schemas.microsoft.com/office/drawing/2014/main" id="{B97876D6-5311-9F8D-E2B7-8F71F30E97F6}"/>
                  </a:ext>
                </a:extLst>
              </p:cNvPr>
              <p:cNvSpPr txBox="1"/>
              <p:nvPr/>
            </p:nvSpPr>
            <p:spPr>
              <a:xfrm>
                <a:off x="9405625" y="5328813"/>
                <a:ext cx="561372" cy="769441"/>
              </a:xfrm>
              <a:prstGeom prst="rect">
                <a:avLst/>
              </a:prstGeom>
              <a:noFill/>
            </p:spPr>
            <p:txBody>
              <a:bodyPr wrap="none" rtlCol="0">
                <a:spAutoFit/>
              </a:bodyPr>
              <a:lstStyle/>
              <a:p>
                <a:r>
                  <a:rPr lang="en-US" sz="4400" dirty="0">
                    <a:latin typeface="Times New Roman" panose="02020603050405020304" pitchFamily="18" charset="0"/>
                    <a:ea typeface="Cambria Math" panose="02040503050406030204" pitchFamily="18" charset="0"/>
                    <a:cs typeface="Times New Roman" panose="02020603050405020304" pitchFamily="18" charset="0"/>
                  </a:rPr>
                  <a:t>C</a:t>
                </a:r>
              </a:p>
            </p:txBody>
          </p:sp>
        </p:grpSp>
      </p:grpSp>
      <p:grpSp>
        <p:nvGrpSpPr>
          <p:cNvPr id="121" name="Group 120">
            <a:extLst>
              <a:ext uri="{FF2B5EF4-FFF2-40B4-BE49-F238E27FC236}">
                <a16:creationId xmlns:a16="http://schemas.microsoft.com/office/drawing/2014/main" id="{81063E2F-47D5-4140-0383-CA85B0F99A76}"/>
              </a:ext>
            </a:extLst>
          </p:cNvPr>
          <p:cNvGrpSpPr/>
          <p:nvPr/>
        </p:nvGrpSpPr>
        <p:grpSpPr>
          <a:xfrm>
            <a:off x="7486450" y="9910095"/>
            <a:ext cx="1751098" cy="1702190"/>
            <a:chOff x="6979473" y="9706729"/>
            <a:chExt cx="1751098" cy="1702190"/>
          </a:xfrm>
        </p:grpSpPr>
        <p:sp>
          <p:nvSpPr>
            <p:cNvPr id="32" name="Rectangle: Rounded Corners 31">
              <a:extLst>
                <a:ext uri="{FF2B5EF4-FFF2-40B4-BE49-F238E27FC236}">
                  <a16:creationId xmlns:a16="http://schemas.microsoft.com/office/drawing/2014/main" id="{10CF8BAB-D8E1-AE75-B235-5AC7361EAE17}"/>
                </a:ext>
              </a:extLst>
            </p:cNvPr>
            <p:cNvSpPr/>
            <p:nvPr/>
          </p:nvSpPr>
          <p:spPr>
            <a:xfrm>
              <a:off x="6979473" y="9706729"/>
              <a:ext cx="1751098" cy="170219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Puzzle Box</a:t>
              </a:r>
            </a:p>
          </p:txBody>
        </p:sp>
        <p:sp>
          <p:nvSpPr>
            <p:cNvPr id="33" name="Oval 32">
              <a:extLst>
                <a:ext uri="{FF2B5EF4-FFF2-40B4-BE49-F238E27FC236}">
                  <a16:creationId xmlns:a16="http://schemas.microsoft.com/office/drawing/2014/main" id="{DF26EC1E-56BB-A1A6-028F-137F966EC628}"/>
                </a:ext>
              </a:extLst>
            </p:cNvPr>
            <p:cNvSpPr/>
            <p:nvPr/>
          </p:nvSpPr>
          <p:spPr>
            <a:xfrm rot="797477">
              <a:off x="7151593" y="986987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Box with solid fill">
              <a:extLst>
                <a:ext uri="{FF2B5EF4-FFF2-40B4-BE49-F238E27FC236}">
                  <a16:creationId xmlns:a16="http://schemas.microsoft.com/office/drawing/2014/main" id="{A192DADB-A77C-0369-6A08-CBCBD4C7D3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8807" y="9891857"/>
              <a:ext cx="914400" cy="914400"/>
            </a:xfrm>
            <a:prstGeom prst="rect">
              <a:avLst/>
            </a:prstGeom>
          </p:spPr>
        </p:pic>
      </p:grpSp>
      <p:sp>
        <p:nvSpPr>
          <p:cNvPr id="56" name="TextBox 55">
            <a:extLst>
              <a:ext uri="{FF2B5EF4-FFF2-40B4-BE49-F238E27FC236}">
                <a16:creationId xmlns:a16="http://schemas.microsoft.com/office/drawing/2014/main" id="{8F5C9FE1-5A0A-CB5C-80ED-3ACE1B221390}"/>
              </a:ext>
            </a:extLst>
          </p:cNvPr>
          <p:cNvSpPr txBox="1"/>
          <p:nvPr/>
        </p:nvSpPr>
        <p:spPr>
          <a:xfrm>
            <a:off x="6753507" y="8866099"/>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2" name="TextBox 1">
            <a:extLst>
              <a:ext uri="{FF2B5EF4-FFF2-40B4-BE49-F238E27FC236}">
                <a16:creationId xmlns:a16="http://schemas.microsoft.com/office/drawing/2014/main" id="{289D6839-B0D7-CB6B-BB60-1DBD10D86905}"/>
              </a:ext>
            </a:extLst>
          </p:cNvPr>
          <p:cNvSpPr txBox="1"/>
          <p:nvPr/>
        </p:nvSpPr>
        <p:spPr>
          <a:xfrm>
            <a:off x="822075" y="5589101"/>
            <a:ext cx="6147260"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Welcome to a New World of Innovation</a:t>
            </a:r>
          </a:p>
        </p:txBody>
      </p:sp>
      <p:sp>
        <p:nvSpPr>
          <p:cNvPr id="53" name="TextBox 52">
            <a:extLst>
              <a:ext uri="{FF2B5EF4-FFF2-40B4-BE49-F238E27FC236}">
                <a16:creationId xmlns:a16="http://schemas.microsoft.com/office/drawing/2014/main" id="{CD0A4E50-6D11-8CEA-0277-CAEBE6BEF7E3}"/>
              </a:ext>
            </a:extLst>
          </p:cNvPr>
          <p:cNvSpPr txBox="1"/>
          <p:nvPr/>
        </p:nvSpPr>
        <p:spPr>
          <a:xfrm>
            <a:off x="881690" y="6230990"/>
            <a:ext cx="7324450" cy="923330"/>
          </a:xfrm>
          <a:prstGeom prst="rect">
            <a:avLst/>
          </a:prstGeom>
          <a:noFill/>
        </p:spPr>
        <p:txBody>
          <a:bodyPr wrap="square">
            <a:spAutoFit/>
          </a:bodyPr>
          <a:lstStyle/>
          <a:p>
            <a:pPr algn="just"/>
            <a:r>
              <a:rPr lang="en-US" dirty="0">
                <a:solidFill>
                  <a:schemeClr val="bg1"/>
                </a:solidFill>
                <a:latin typeface="Cambria Math" panose="02040503050406030204" pitchFamily="18" charset="0"/>
                <a:ea typeface="Cambria Math" panose="02040503050406030204" pitchFamily="18" charset="0"/>
              </a:rPr>
              <a:t>Product Crafts is a new product design company. At Product Crafts, we craft and deliver new-to-the-world products that are ready for production, marketing and sales.</a:t>
            </a:r>
          </a:p>
        </p:txBody>
      </p:sp>
      <p:sp>
        <p:nvSpPr>
          <p:cNvPr id="62" name="TextBox 61">
            <a:extLst>
              <a:ext uri="{FF2B5EF4-FFF2-40B4-BE49-F238E27FC236}">
                <a16:creationId xmlns:a16="http://schemas.microsoft.com/office/drawing/2014/main" id="{C13838D4-F69F-ECCA-F54D-09FEF06C51CA}"/>
              </a:ext>
            </a:extLst>
          </p:cNvPr>
          <p:cNvSpPr txBox="1"/>
          <p:nvPr/>
        </p:nvSpPr>
        <p:spPr>
          <a:xfrm>
            <a:off x="5330246" y="166716"/>
            <a:ext cx="750526" cy="369332"/>
          </a:xfrm>
          <a:prstGeom prst="rect">
            <a:avLst/>
          </a:prstGeom>
          <a:noFill/>
        </p:spPr>
        <p:txBody>
          <a:bodyPr wrap="none" rtlCol="0">
            <a:spAutoFit/>
          </a:bodyPr>
          <a:lstStyle/>
          <a:p>
            <a:r>
              <a:rPr lang="en-US" dirty="0"/>
              <a:t>Home</a:t>
            </a:r>
          </a:p>
        </p:txBody>
      </p:sp>
      <p:sp>
        <p:nvSpPr>
          <p:cNvPr id="97" name="TextBox 96">
            <a:extLst>
              <a:ext uri="{FF2B5EF4-FFF2-40B4-BE49-F238E27FC236}">
                <a16:creationId xmlns:a16="http://schemas.microsoft.com/office/drawing/2014/main" id="{C2EE50E9-FA20-19DA-B419-5728F7A1BC83}"/>
              </a:ext>
            </a:extLst>
          </p:cNvPr>
          <p:cNvSpPr txBox="1"/>
          <p:nvPr/>
        </p:nvSpPr>
        <p:spPr>
          <a:xfrm>
            <a:off x="9161405" y="166716"/>
            <a:ext cx="1380763" cy="369332"/>
          </a:xfrm>
          <a:prstGeom prst="rect">
            <a:avLst/>
          </a:prstGeom>
          <a:noFill/>
        </p:spPr>
        <p:txBody>
          <a:bodyPr wrap="none" rtlCol="0">
            <a:spAutoFit/>
          </a:bodyPr>
          <a:lstStyle/>
          <a:p>
            <a:r>
              <a:rPr lang="en-US" dirty="0"/>
              <a:t>Crafters Blog</a:t>
            </a:r>
          </a:p>
        </p:txBody>
      </p:sp>
      <p:sp>
        <p:nvSpPr>
          <p:cNvPr id="98" name="TextBox 97">
            <a:extLst>
              <a:ext uri="{FF2B5EF4-FFF2-40B4-BE49-F238E27FC236}">
                <a16:creationId xmlns:a16="http://schemas.microsoft.com/office/drawing/2014/main" id="{1A351CA3-D268-F7B8-4348-9C64AFB7831F}"/>
              </a:ext>
            </a:extLst>
          </p:cNvPr>
          <p:cNvSpPr txBox="1"/>
          <p:nvPr/>
        </p:nvSpPr>
        <p:spPr>
          <a:xfrm>
            <a:off x="6196962" y="166716"/>
            <a:ext cx="1143326" cy="369332"/>
          </a:xfrm>
          <a:prstGeom prst="rect">
            <a:avLst/>
          </a:prstGeom>
          <a:noFill/>
        </p:spPr>
        <p:txBody>
          <a:bodyPr wrap="none" rtlCol="0">
            <a:spAutoFit/>
          </a:bodyPr>
          <a:lstStyle/>
          <a:p>
            <a:r>
              <a:rPr lang="en-US" dirty="0"/>
              <a:t>The Board</a:t>
            </a:r>
          </a:p>
        </p:txBody>
      </p:sp>
      <p:sp>
        <p:nvSpPr>
          <p:cNvPr id="99" name="TextBox 98">
            <a:extLst>
              <a:ext uri="{FF2B5EF4-FFF2-40B4-BE49-F238E27FC236}">
                <a16:creationId xmlns:a16="http://schemas.microsoft.com/office/drawing/2014/main" id="{D08B9EB8-F58A-C790-6963-082AD815A7AC}"/>
              </a:ext>
            </a:extLst>
          </p:cNvPr>
          <p:cNvSpPr txBox="1"/>
          <p:nvPr/>
        </p:nvSpPr>
        <p:spPr>
          <a:xfrm>
            <a:off x="7549630" y="166716"/>
            <a:ext cx="1532343" cy="369332"/>
          </a:xfrm>
          <a:prstGeom prst="rect">
            <a:avLst/>
          </a:prstGeom>
          <a:noFill/>
        </p:spPr>
        <p:txBody>
          <a:bodyPr wrap="none" rtlCol="0">
            <a:spAutoFit/>
          </a:bodyPr>
          <a:lstStyle/>
          <a:p>
            <a:r>
              <a:rPr lang="en-US" dirty="0"/>
              <a:t>Design Gallery</a:t>
            </a:r>
          </a:p>
        </p:txBody>
      </p:sp>
      <p:pic>
        <p:nvPicPr>
          <p:cNvPr id="101" name="Picture 100" descr="A person in a uniform">
            <a:extLst>
              <a:ext uri="{FF2B5EF4-FFF2-40B4-BE49-F238E27FC236}">
                <a16:creationId xmlns:a16="http://schemas.microsoft.com/office/drawing/2014/main" id="{7EF25651-D417-5145-82AF-CDB71D0C1E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2300" y="1333255"/>
            <a:ext cx="9428661" cy="3432511"/>
          </a:xfrm>
          <a:prstGeom prst="rect">
            <a:avLst/>
          </a:prstGeom>
        </p:spPr>
      </p:pic>
      <p:sp>
        <p:nvSpPr>
          <p:cNvPr id="106" name="TextBox 105">
            <a:extLst>
              <a:ext uri="{FF2B5EF4-FFF2-40B4-BE49-F238E27FC236}">
                <a16:creationId xmlns:a16="http://schemas.microsoft.com/office/drawing/2014/main" id="{E605950E-AE87-6621-CEBD-40BA871E017D}"/>
              </a:ext>
            </a:extLst>
          </p:cNvPr>
          <p:cNvSpPr txBox="1"/>
          <p:nvPr/>
        </p:nvSpPr>
        <p:spPr>
          <a:xfrm>
            <a:off x="10749411" y="-235695"/>
            <a:ext cx="609462" cy="830997"/>
          </a:xfrm>
          <a:prstGeom prst="rect">
            <a:avLst/>
          </a:prstGeom>
          <a:noFill/>
        </p:spPr>
        <p:txBody>
          <a:bodyPr wrap="none" rtlCol="0" anchor="t">
            <a:spAutoFit/>
          </a:bodyPr>
          <a:lstStyle/>
          <a:p>
            <a:r>
              <a:rPr lang="en-US" sz="4800" dirty="0"/>
              <a:t>…</a:t>
            </a:r>
          </a:p>
        </p:txBody>
      </p:sp>
      <p:pic>
        <p:nvPicPr>
          <p:cNvPr id="133" name="Screen Recording 1051">
            <a:hlinkClick r:id="" action="ppaction://media"/>
            <a:extLst>
              <a:ext uri="{FF2B5EF4-FFF2-40B4-BE49-F238E27FC236}">
                <a16:creationId xmlns:a16="http://schemas.microsoft.com/office/drawing/2014/main" id="{CFC86EF7-66C6-F9FA-4861-FA685E620C91}"/>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271138" y="5320536"/>
            <a:ext cx="3086100" cy="2038350"/>
          </a:xfrm>
          <a:prstGeom prst="rect">
            <a:avLst/>
          </a:prstGeom>
        </p:spPr>
      </p:pic>
      <p:cxnSp>
        <p:nvCxnSpPr>
          <p:cNvPr id="13" name="Straight Connector 12">
            <a:extLst>
              <a:ext uri="{FF2B5EF4-FFF2-40B4-BE49-F238E27FC236}">
                <a16:creationId xmlns:a16="http://schemas.microsoft.com/office/drawing/2014/main" id="{1B0B8087-0E76-5A74-E4F9-C73D40C1B627}"/>
              </a:ext>
            </a:extLst>
          </p:cNvPr>
          <p:cNvCxnSpPr>
            <a:stCxn id="104" idx="1"/>
            <a:endCxn id="104" idx="3"/>
          </p:cNvCxnSpPr>
          <p:nvPr/>
        </p:nvCxnSpPr>
        <p:spPr>
          <a:xfrm>
            <a:off x="591820" y="5190955"/>
            <a:ext cx="109243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77C6168-2A33-B3B7-6C9B-B7698E5FBF4C}"/>
              </a:ext>
            </a:extLst>
          </p:cNvPr>
          <p:cNvSpPr/>
          <p:nvPr/>
        </p:nvSpPr>
        <p:spPr>
          <a:xfrm>
            <a:off x="174171" y="11985557"/>
            <a:ext cx="11916229" cy="5257930"/>
          </a:xfrm>
          <a:prstGeom prst="roundRect">
            <a:avLst>
              <a:gd name="adj" fmla="val 5011"/>
            </a:avLst>
          </a:prstGeom>
          <a:solidFill>
            <a:srgbClr val="0C16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TextBox 13">
            <a:extLst>
              <a:ext uri="{FF2B5EF4-FFF2-40B4-BE49-F238E27FC236}">
                <a16:creationId xmlns:a16="http://schemas.microsoft.com/office/drawing/2014/main" id="{29F903E5-B3FF-B26C-01FF-7C91E1CE4CE4}"/>
              </a:ext>
            </a:extLst>
          </p:cNvPr>
          <p:cNvSpPr txBox="1"/>
          <p:nvPr/>
        </p:nvSpPr>
        <p:spPr>
          <a:xfrm>
            <a:off x="803822" y="12088505"/>
            <a:ext cx="5057025"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Partnership with Product Crafts</a:t>
            </a:r>
          </a:p>
        </p:txBody>
      </p:sp>
      <p:sp>
        <p:nvSpPr>
          <p:cNvPr id="15" name="Oval 14">
            <a:extLst>
              <a:ext uri="{FF2B5EF4-FFF2-40B4-BE49-F238E27FC236}">
                <a16:creationId xmlns:a16="http://schemas.microsoft.com/office/drawing/2014/main" id="{94C4BB90-7931-C1FA-B6E6-8531B7FA0E03}"/>
              </a:ext>
            </a:extLst>
          </p:cNvPr>
          <p:cNvSpPr/>
          <p:nvPr/>
        </p:nvSpPr>
        <p:spPr>
          <a:xfrm rot="228186">
            <a:off x="3833981" y="1294779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6" name="Oval 15">
            <a:extLst>
              <a:ext uri="{FF2B5EF4-FFF2-40B4-BE49-F238E27FC236}">
                <a16:creationId xmlns:a16="http://schemas.microsoft.com/office/drawing/2014/main" id="{5364EABF-A8C3-F98F-1B2A-AFC6F0606B10}"/>
              </a:ext>
            </a:extLst>
          </p:cNvPr>
          <p:cNvSpPr/>
          <p:nvPr/>
        </p:nvSpPr>
        <p:spPr>
          <a:xfrm rot="228186">
            <a:off x="3833981" y="13498131"/>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E7009CAB-FAEB-8B09-7175-40C9AE37ACB3}"/>
              </a:ext>
            </a:extLst>
          </p:cNvPr>
          <p:cNvSpPr/>
          <p:nvPr/>
        </p:nvSpPr>
        <p:spPr>
          <a:xfrm rot="228186">
            <a:off x="3833981" y="1404846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TextBox 17">
            <a:extLst>
              <a:ext uri="{FF2B5EF4-FFF2-40B4-BE49-F238E27FC236}">
                <a16:creationId xmlns:a16="http://schemas.microsoft.com/office/drawing/2014/main" id="{21C4B271-620F-A7F6-A756-B2B8CF24D3A7}"/>
              </a:ext>
            </a:extLst>
          </p:cNvPr>
          <p:cNvSpPr txBox="1"/>
          <p:nvPr/>
        </p:nvSpPr>
        <p:spPr>
          <a:xfrm>
            <a:off x="2855439" y="12849422"/>
            <a:ext cx="61266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Idea</a:t>
            </a:r>
          </a:p>
        </p:txBody>
      </p:sp>
      <p:sp>
        <p:nvSpPr>
          <p:cNvPr id="20" name="TextBox 19">
            <a:extLst>
              <a:ext uri="{FF2B5EF4-FFF2-40B4-BE49-F238E27FC236}">
                <a16:creationId xmlns:a16="http://schemas.microsoft.com/office/drawing/2014/main" id="{B0A80B3D-A2C1-4625-96F7-481AF285C263}"/>
              </a:ext>
            </a:extLst>
          </p:cNvPr>
          <p:cNvSpPr txBox="1"/>
          <p:nvPr/>
        </p:nvSpPr>
        <p:spPr>
          <a:xfrm>
            <a:off x="2718195" y="13347597"/>
            <a:ext cx="85472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a:t>
            </a:r>
          </a:p>
        </p:txBody>
      </p:sp>
      <p:sp>
        <p:nvSpPr>
          <p:cNvPr id="21" name="TextBox 20">
            <a:extLst>
              <a:ext uri="{FF2B5EF4-FFF2-40B4-BE49-F238E27FC236}">
                <a16:creationId xmlns:a16="http://schemas.microsoft.com/office/drawing/2014/main" id="{F1D1526F-7658-49ED-DE99-058087F09FB3}"/>
              </a:ext>
            </a:extLst>
          </p:cNvPr>
          <p:cNvSpPr txBox="1"/>
          <p:nvPr/>
        </p:nvSpPr>
        <p:spPr>
          <a:xfrm>
            <a:off x="2468537" y="13954604"/>
            <a:ext cx="116506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Prototype</a:t>
            </a:r>
          </a:p>
        </p:txBody>
      </p:sp>
      <p:sp>
        <p:nvSpPr>
          <p:cNvPr id="55" name="TextBox 54">
            <a:extLst>
              <a:ext uri="{FF2B5EF4-FFF2-40B4-BE49-F238E27FC236}">
                <a16:creationId xmlns:a16="http://schemas.microsoft.com/office/drawing/2014/main" id="{E7CC5FB0-27F7-2141-9C6F-4940D1813A36}"/>
              </a:ext>
            </a:extLst>
          </p:cNvPr>
          <p:cNvSpPr txBox="1"/>
          <p:nvPr/>
        </p:nvSpPr>
        <p:spPr>
          <a:xfrm>
            <a:off x="973026" y="14504160"/>
            <a:ext cx="272125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IP (Trade Secret / Patent)</a:t>
            </a:r>
          </a:p>
        </p:txBody>
      </p:sp>
      <p:sp>
        <p:nvSpPr>
          <p:cNvPr id="60" name="Oval 59">
            <a:extLst>
              <a:ext uri="{FF2B5EF4-FFF2-40B4-BE49-F238E27FC236}">
                <a16:creationId xmlns:a16="http://schemas.microsoft.com/office/drawing/2014/main" id="{6E158CF8-8301-D70E-7185-3793B1E884BB}"/>
              </a:ext>
            </a:extLst>
          </p:cNvPr>
          <p:cNvSpPr/>
          <p:nvPr/>
        </p:nvSpPr>
        <p:spPr>
          <a:xfrm rot="228186">
            <a:off x="3833981" y="14598796"/>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TextBox 60">
            <a:extLst>
              <a:ext uri="{FF2B5EF4-FFF2-40B4-BE49-F238E27FC236}">
                <a16:creationId xmlns:a16="http://schemas.microsoft.com/office/drawing/2014/main" id="{D4BB9F42-8C7A-FFD9-D8B0-B2CFC81E1C5D}"/>
              </a:ext>
            </a:extLst>
          </p:cNvPr>
          <p:cNvSpPr txBox="1"/>
          <p:nvPr/>
        </p:nvSpPr>
        <p:spPr>
          <a:xfrm>
            <a:off x="746849" y="15068987"/>
            <a:ext cx="2958117"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Documentation &amp; Packaging</a:t>
            </a:r>
          </a:p>
        </p:txBody>
      </p:sp>
      <p:sp>
        <p:nvSpPr>
          <p:cNvPr id="93" name="Oval 92">
            <a:extLst>
              <a:ext uri="{FF2B5EF4-FFF2-40B4-BE49-F238E27FC236}">
                <a16:creationId xmlns:a16="http://schemas.microsoft.com/office/drawing/2014/main" id="{89B31B63-9F46-66F1-E471-732156250D7C}"/>
              </a:ext>
            </a:extLst>
          </p:cNvPr>
          <p:cNvSpPr/>
          <p:nvPr/>
        </p:nvSpPr>
        <p:spPr>
          <a:xfrm rot="228186">
            <a:off x="3833981" y="1514912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94" name="Straight Connector 93">
            <a:extLst>
              <a:ext uri="{FF2B5EF4-FFF2-40B4-BE49-F238E27FC236}">
                <a16:creationId xmlns:a16="http://schemas.microsoft.com/office/drawing/2014/main" id="{4CC1694D-6721-3887-ACDD-D404B21FD886}"/>
              </a:ext>
            </a:extLst>
          </p:cNvPr>
          <p:cNvCxnSpPr>
            <a:cxnSpLocks/>
          </p:cNvCxnSpPr>
          <p:nvPr/>
        </p:nvCxnSpPr>
        <p:spPr>
          <a:xfrm flipH="1">
            <a:off x="3694284" y="13038605"/>
            <a:ext cx="12507" cy="2208979"/>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pic>
        <p:nvPicPr>
          <p:cNvPr id="95" name="Graphic 94" descr="Handshake with solid fill">
            <a:extLst>
              <a:ext uri="{FF2B5EF4-FFF2-40B4-BE49-F238E27FC236}">
                <a16:creationId xmlns:a16="http://schemas.microsoft.com/office/drawing/2014/main" id="{99EB9BD2-40D6-325C-E944-B1943D41249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60150" y="13726837"/>
            <a:ext cx="914400" cy="914400"/>
          </a:xfrm>
          <a:prstGeom prst="rect">
            <a:avLst/>
          </a:prstGeom>
        </p:spPr>
      </p:pic>
      <p:sp>
        <p:nvSpPr>
          <p:cNvPr id="138" name="Oval 137">
            <a:extLst>
              <a:ext uri="{FF2B5EF4-FFF2-40B4-BE49-F238E27FC236}">
                <a16:creationId xmlns:a16="http://schemas.microsoft.com/office/drawing/2014/main" id="{52FEBE4F-2B1C-29AC-D456-BE67ECA4BA4C}"/>
              </a:ext>
            </a:extLst>
          </p:cNvPr>
          <p:cNvSpPr/>
          <p:nvPr/>
        </p:nvSpPr>
        <p:spPr>
          <a:xfrm rot="228186">
            <a:off x="6349759" y="13188713"/>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9" name="Oval 138">
            <a:extLst>
              <a:ext uri="{FF2B5EF4-FFF2-40B4-BE49-F238E27FC236}">
                <a16:creationId xmlns:a16="http://schemas.microsoft.com/office/drawing/2014/main" id="{8BE4FF08-3D28-03EA-F22E-D78A8481BDCB}"/>
              </a:ext>
            </a:extLst>
          </p:cNvPr>
          <p:cNvSpPr/>
          <p:nvPr/>
        </p:nvSpPr>
        <p:spPr>
          <a:xfrm rot="228186">
            <a:off x="6380299" y="15120335"/>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0" name="TextBox 139">
            <a:extLst>
              <a:ext uri="{FF2B5EF4-FFF2-40B4-BE49-F238E27FC236}">
                <a16:creationId xmlns:a16="http://schemas.microsoft.com/office/drawing/2014/main" id="{C486847E-AB01-1573-0DB5-1D7545247252}"/>
              </a:ext>
            </a:extLst>
          </p:cNvPr>
          <p:cNvSpPr txBox="1"/>
          <p:nvPr/>
        </p:nvSpPr>
        <p:spPr>
          <a:xfrm>
            <a:off x="5515730" y="14686765"/>
            <a:ext cx="201850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 of Design &amp; IP</a:t>
            </a:r>
          </a:p>
        </p:txBody>
      </p:sp>
      <p:sp>
        <p:nvSpPr>
          <p:cNvPr id="141" name="TextBox 140">
            <a:extLst>
              <a:ext uri="{FF2B5EF4-FFF2-40B4-BE49-F238E27FC236}">
                <a16:creationId xmlns:a16="http://schemas.microsoft.com/office/drawing/2014/main" id="{A6BC10A0-CA6E-C072-0BCF-93CF7A7FE2FE}"/>
              </a:ext>
            </a:extLst>
          </p:cNvPr>
          <p:cNvSpPr txBox="1"/>
          <p:nvPr/>
        </p:nvSpPr>
        <p:spPr>
          <a:xfrm>
            <a:off x="5387168" y="13357505"/>
            <a:ext cx="227562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Expertise Relocation</a:t>
            </a:r>
          </a:p>
        </p:txBody>
      </p:sp>
      <p:sp>
        <p:nvSpPr>
          <p:cNvPr id="142" name="Left Bracket 141">
            <a:extLst>
              <a:ext uri="{FF2B5EF4-FFF2-40B4-BE49-F238E27FC236}">
                <a16:creationId xmlns:a16="http://schemas.microsoft.com/office/drawing/2014/main" id="{DEB90233-0A6C-6DFC-B039-2C99A5ECBFCE}"/>
              </a:ext>
            </a:extLst>
          </p:cNvPr>
          <p:cNvSpPr/>
          <p:nvPr/>
        </p:nvSpPr>
        <p:spPr>
          <a:xfrm rot="16200000">
            <a:off x="4872007" y="14155885"/>
            <a:ext cx="406375" cy="274045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43" name="Left Bracket 142">
            <a:extLst>
              <a:ext uri="{FF2B5EF4-FFF2-40B4-BE49-F238E27FC236}">
                <a16:creationId xmlns:a16="http://schemas.microsoft.com/office/drawing/2014/main" id="{AB82EA08-73F1-70CD-7B7D-B544CAE24E04}"/>
              </a:ext>
            </a:extLst>
          </p:cNvPr>
          <p:cNvSpPr/>
          <p:nvPr/>
        </p:nvSpPr>
        <p:spPr>
          <a:xfrm rot="16200000" flipH="1">
            <a:off x="7607486" y="11470379"/>
            <a:ext cx="468488" cy="282020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44" name="TextBox 143">
            <a:extLst>
              <a:ext uri="{FF2B5EF4-FFF2-40B4-BE49-F238E27FC236}">
                <a16:creationId xmlns:a16="http://schemas.microsoft.com/office/drawing/2014/main" id="{D4D8E422-7204-E220-8D02-AFAF7A348081}"/>
              </a:ext>
            </a:extLst>
          </p:cNvPr>
          <p:cNvSpPr txBox="1"/>
          <p:nvPr/>
        </p:nvSpPr>
        <p:spPr>
          <a:xfrm>
            <a:off x="472655" y="16005826"/>
            <a:ext cx="5552648" cy="830997"/>
          </a:xfrm>
          <a:prstGeom prst="rect">
            <a:avLst/>
          </a:prstGeom>
          <a:noFill/>
        </p:spPr>
        <p:txBody>
          <a:bodyPr wrap="square" rtlCol="0">
            <a:spAutoFit/>
          </a:bodyPr>
          <a:lstStyle/>
          <a:p>
            <a:pPr algn="ctr"/>
            <a:r>
              <a:rPr lang="en-US" sz="1600" dirty="0">
                <a:solidFill>
                  <a:schemeClr val="bg1"/>
                </a:solidFill>
                <a:latin typeface="Cambria Math" panose="02040503050406030204" pitchFamily="18" charset="0"/>
                <a:ea typeface="Cambria Math" panose="02040503050406030204" pitchFamily="18" charset="0"/>
              </a:rPr>
              <a:t>Product Crafts will own the design, development, prototyping, IP protection and deliverance of a ready-to-manufacture product that can be marketed and sold from day 1</a:t>
            </a:r>
          </a:p>
        </p:txBody>
      </p:sp>
      <p:sp>
        <p:nvSpPr>
          <p:cNvPr id="145" name="TextBox 144">
            <a:extLst>
              <a:ext uri="{FF2B5EF4-FFF2-40B4-BE49-F238E27FC236}">
                <a16:creationId xmlns:a16="http://schemas.microsoft.com/office/drawing/2014/main" id="{9AFB44E8-402D-BF0A-D6B3-5769FD5DBC49}"/>
              </a:ext>
            </a:extLst>
          </p:cNvPr>
          <p:cNvSpPr txBox="1"/>
          <p:nvPr/>
        </p:nvSpPr>
        <p:spPr>
          <a:xfrm>
            <a:off x="6772921" y="16004086"/>
            <a:ext cx="5194937" cy="830997"/>
          </a:xfrm>
          <a:prstGeom prst="rect">
            <a:avLst/>
          </a:prstGeom>
          <a:noFill/>
        </p:spPr>
        <p:txBody>
          <a:bodyPr wrap="square" rtlCol="0">
            <a:spAutoFit/>
          </a:bodyPr>
          <a:lstStyle/>
          <a:p>
            <a:pPr algn="ctr"/>
            <a:r>
              <a:rPr lang="en-US" sz="1600" dirty="0">
                <a:solidFill>
                  <a:schemeClr val="bg1"/>
                </a:solidFill>
                <a:latin typeface="Cambria Math" panose="02040503050406030204" pitchFamily="18" charset="0"/>
                <a:ea typeface="Cambria Math" panose="02040503050406030204" pitchFamily="18" charset="0"/>
              </a:rPr>
              <a:t>Partner can start the production and sales post the sale of Design IP. Product Crafts will support with necessary kick start and post-production design services as required</a:t>
            </a:r>
          </a:p>
        </p:txBody>
      </p:sp>
      <p:cxnSp>
        <p:nvCxnSpPr>
          <p:cNvPr id="146" name="Straight Connector 145">
            <a:extLst>
              <a:ext uri="{FF2B5EF4-FFF2-40B4-BE49-F238E27FC236}">
                <a16:creationId xmlns:a16="http://schemas.microsoft.com/office/drawing/2014/main" id="{BB5B4713-CCED-E960-ED48-E04A499ADA13}"/>
              </a:ext>
            </a:extLst>
          </p:cNvPr>
          <p:cNvCxnSpPr>
            <a:cxnSpLocks/>
          </p:cNvCxnSpPr>
          <p:nvPr/>
        </p:nvCxnSpPr>
        <p:spPr>
          <a:xfrm>
            <a:off x="6388999" y="16081829"/>
            <a:ext cx="0" cy="987592"/>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30D2D81-C774-25FA-2A7A-2348CA735DB5}"/>
              </a:ext>
            </a:extLst>
          </p:cNvPr>
          <p:cNvCxnSpPr>
            <a:cxnSpLocks/>
          </p:cNvCxnSpPr>
          <p:nvPr/>
        </p:nvCxnSpPr>
        <p:spPr>
          <a:xfrm>
            <a:off x="535461" y="15930369"/>
            <a:ext cx="1134842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sp>
        <p:nvSpPr>
          <p:cNvPr id="148" name="Oval 147">
            <a:extLst>
              <a:ext uri="{FF2B5EF4-FFF2-40B4-BE49-F238E27FC236}">
                <a16:creationId xmlns:a16="http://schemas.microsoft.com/office/drawing/2014/main" id="{2B698B13-C0E8-D67D-0340-1DC5441F0C91}"/>
              </a:ext>
            </a:extLst>
          </p:cNvPr>
          <p:cNvSpPr/>
          <p:nvPr/>
        </p:nvSpPr>
        <p:spPr>
          <a:xfrm rot="228186">
            <a:off x="258378" y="1610201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9" name="Oval 148">
            <a:extLst>
              <a:ext uri="{FF2B5EF4-FFF2-40B4-BE49-F238E27FC236}">
                <a16:creationId xmlns:a16="http://schemas.microsoft.com/office/drawing/2014/main" id="{7EE9D2CE-09DF-0468-5209-5C1708F84CB0}"/>
              </a:ext>
            </a:extLst>
          </p:cNvPr>
          <p:cNvSpPr/>
          <p:nvPr/>
        </p:nvSpPr>
        <p:spPr>
          <a:xfrm rot="228186">
            <a:off x="6575411" y="1609129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0" name="Rectangle 149">
            <a:extLst>
              <a:ext uri="{FF2B5EF4-FFF2-40B4-BE49-F238E27FC236}">
                <a16:creationId xmlns:a16="http://schemas.microsoft.com/office/drawing/2014/main" id="{80F9BA7C-A2FD-AEA9-6F6F-E0FD67F18605}"/>
              </a:ext>
            </a:extLst>
          </p:cNvPr>
          <p:cNvSpPr/>
          <p:nvPr/>
        </p:nvSpPr>
        <p:spPr>
          <a:xfrm>
            <a:off x="0" y="17258577"/>
            <a:ext cx="12192000" cy="1004789"/>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9113830A-B359-7F7B-8AC9-A31A062A99F1}"/>
              </a:ext>
            </a:extLst>
          </p:cNvPr>
          <p:cNvSpPr txBox="1"/>
          <p:nvPr/>
        </p:nvSpPr>
        <p:spPr>
          <a:xfrm>
            <a:off x="10859251" y="17534994"/>
            <a:ext cx="1024639" cy="369332"/>
          </a:xfrm>
          <a:prstGeom prst="rect">
            <a:avLst/>
          </a:prstGeom>
          <a:noFill/>
        </p:spPr>
        <p:txBody>
          <a:bodyPr wrap="none" rtlCol="0">
            <a:spAutoFit/>
          </a:bodyPr>
          <a:lstStyle/>
          <a:p>
            <a:r>
              <a:rPr lang="en-US" dirty="0">
                <a:solidFill>
                  <a:schemeClr val="bg1"/>
                </a:solidFill>
              </a:rPr>
              <a:t>About us</a:t>
            </a:r>
          </a:p>
        </p:txBody>
      </p:sp>
      <p:sp>
        <p:nvSpPr>
          <p:cNvPr id="152" name="TextBox 151">
            <a:extLst>
              <a:ext uri="{FF2B5EF4-FFF2-40B4-BE49-F238E27FC236}">
                <a16:creationId xmlns:a16="http://schemas.microsoft.com/office/drawing/2014/main" id="{303E891A-6759-DE2D-17EC-E5DDE9458568}"/>
              </a:ext>
            </a:extLst>
          </p:cNvPr>
          <p:cNvSpPr txBox="1"/>
          <p:nvPr/>
        </p:nvSpPr>
        <p:spPr>
          <a:xfrm>
            <a:off x="8206140" y="17534994"/>
            <a:ext cx="1173591" cy="369332"/>
          </a:xfrm>
          <a:prstGeom prst="rect">
            <a:avLst/>
          </a:prstGeom>
          <a:noFill/>
        </p:spPr>
        <p:txBody>
          <a:bodyPr wrap="none" rtlCol="0">
            <a:spAutoFit/>
          </a:bodyPr>
          <a:lstStyle/>
          <a:p>
            <a:r>
              <a:rPr lang="en-US" dirty="0">
                <a:solidFill>
                  <a:schemeClr val="bg1"/>
                </a:solidFill>
              </a:rPr>
              <a:t>Contact us</a:t>
            </a:r>
          </a:p>
        </p:txBody>
      </p:sp>
      <p:sp>
        <p:nvSpPr>
          <p:cNvPr id="153" name="TextBox 152">
            <a:extLst>
              <a:ext uri="{FF2B5EF4-FFF2-40B4-BE49-F238E27FC236}">
                <a16:creationId xmlns:a16="http://schemas.microsoft.com/office/drawing/2014/main" id="{4312125D-60A8-87FC-B6BA-5150D05D64CC}"/>
              </a:ext>
            </a:extLst>
          </p:cNvPr>
          <p:cNvSpPr txBox="1"/>
          <p:nvPr/>
        </p:nvSpPr>
        <p:spPr>
          <a:xfrm>
            <a:off x="9486593" y="17534994"/>
            <a:ext cx="1265796" cy="369332"/>
          </a:xfrm>
          <a:prstGeom prst="rect">
            <a:avLst/>
          </a:prstGeom>
          <a:noFill/>
        </p:spPr>
        <p:txBody>
          <a:bodyPr wrap="none" rtlCol="0">
            <a:spAutoFit/>
          </a:bodyPr>
          <a:lstStyle/>
          <a:p>
            <a:r>
              <a:rPr lang="en-US" dirty="0">
                <a:solidFill>
                  <a:schemeClr val="bg1"/>
                </a:solidFill>
              </a:rPr>
              <a:t>Partnership</a:t>
            </a:r>
          </a:p>
        </p:txBody>
      </p:sp>
      <p:sp>
        <p:nvSpPr>
          <p:cNvPr id="154" name="TextBox 153">
            <a:extLst>
              <a:ext uri="{FF2B5EF4-FFF2-40B4-BE49-F238E27FC236}">
                <a16:creationId xmlns:a16="http://schemas.microsoft.com/office/drawing/2014/main" id="{62E7CE7E-C44F-6FE2-B337-DE8821D96EB9}"/>
              </a:ext>
            </a:extLst>
          </p:cNvPr>
          <p:cNvSpPr txBox="1"/>
          <p:nvPr/>
        </p:nvSpPr>
        <p:spPr>
          <a:xfrm>
            <a:off x="6965840" y="17534994"/>
            <a:ext cx="1033232" cy="369332"/>
          </a:xfrm>
          <a:prstGeom prst="rect">
            <a:avLst/>
          </a:prstGeom>
          <a:noFill/>
        </p:spPr>
        <p:txBody>
          <a:bodyPr wrap="none" rtlCol="0">
            <a:spAutoFit/>
          </a:bodyPr>
          <a:lstStyle/>
          <a:p>
            <a:r>
              <a:rPr lang="en-US" dirty="0">
                <a:solidFill>
                  <a:schemeClr val="bg1"/>
                </a:solidFill>
              </a:rPr>
              <a:t>Research</a:t>
            </a:r>
          </a:p>
        </p:txBody>
      </p:sp>
      <p:grpSp>
        <p:nvGrpSpPr>
          <p:cNvPr id="155" name="Group 154">
            <a:extLst>
              <a:ext uri="{FF2B5EF4-FFF2-40B4-BE49-F238E27FC236}">
                <a16:creationId xmlns:a16="http://schemas.microsoft.com/office/drawing/2014/main" id="{D9487882-89C1-1B18-CABA-5240DDE731CE}"/>
              </a:ext>
            </a:extLst>
          </p:cNvPr>
          <p:cNvGrpSpPr/>
          <p:nvPr/>
        </p:nvGrpSpPr>
        <p:grpSpPr>
          <a:xfrm>
            <a:off x="385967" y="17494634"/>
            <a:ext cx="611499" cy="591030"/>
            <a:chOff x="2867267" y="2626823"/>
            <a:chExt cx="1353531" cy="1371600"/>
          </a:xfrm>
          <a:solidFill>
            <a:schemeClr val="accent2"/>
          </a:solidFill>
        </p:grpSpPr>
        <p:sp>
          <p:nvSpPr>
            <p:cNvPr id="156" name="Oval 155">
              <a:extLst>
                <a:ext uri="{FF2B5EF4-FFF2-40B4-BE49-F238E27FC236}">
                  <a16:creationId xmlns:a16="http://schemas.microsoft.com/office/drawing/2014/main" id="{0AE922FC-88B3-B7D5-A120-53B9EC4BFC04}"/>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76688544-1E9E-DA43-392E-32354EB95BA0}"/>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30133F7A-D58A-0E9C-8C05-3466166E9C12}"/>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E7A10D2A-3056-E22A-CE16-EE78B0FA7E41}"/>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29DD03D6-FCDE-7954-22B8-BAAFCDFD9848}"/>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1" name="Picture 8" descr="White LinkedIn Square Logo Icon">
            <a:extLst>
              <a:ext uri="{FF2B5EF4-FFF2-40B4-BE49-F238E27FC236}">
                <a16:creationId xmlns:a16="http://schemas.microsoft.com/office/drawing/2014/main" id="{F98E4517-3FCE-777B-058E-075A0C4245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5941"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8" descr="Black X Logo - Free Vectors &amp; PSDs to Download">
            <a:extLst>
              <a:ext uri="{FF2B5EF4-FFF2-40B4-BE49-F238E27FC236}">
                <a16:creationId xmlns:a16="http://schemas.microsoft.com/office/drawing/2014/main" id="{BD140402-87CA-3CC8-9F1E-8418E8C3BD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24622"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0" descr="Free png black youtube logo best clip art free large images | Youtube logo,  Black and white instagram, Instagram logo">
            <a:extLst>
              <a:ext uri="{FF2B5EF4-FFF2-40B4-BE49-F238E27FC236}">
                <a16:creationId xmlns:a16="http://schemas.microsoft.com/office/drawing/2014/main" id="{D9051CBA-CDFF-435F-4F7F-50D71B9A0B0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V="1">
            <a:off x="2440598"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165">
            <a:extLst>
              <a:ext uri="{FF2B5EF4-FFF2-40B4-BE49-F238E27FC236}">
                <a16:creationId xmlns:a16="http://schemas.microsoft.com/office/drawing/2014/main" id="{4E03D812-E78D-85B0-D5E5-F6EEC861C344}"/>
              </a:ext>
            </a:extLst>
          </p:cNvPr>
          <p:cNvPicPr>
            <a:picLocks noChangeAspect="1"/>
          </p:cNvPicPr>
          <p:nvPr/>
        </p:nvPicPr>
        <p:blipFill rotWithShape="1">
          <a:blip r:embed="rId15"/>
          <a:srcRect l="7122" r="82054"/>
          <a:stretch/>
        </p:blipFill>
        <p:spPr>
          <a:xfrm>
            <a:off x="10745196" y="1738799"/>
            <a:ext cx="733116" cy="2477000"/>
          </a:xfrm>
          <a:prstGeom prst="rect">
            <a:avLst/>
          </a:prstGeom>
        </p:spPr>
      </p:pic>
      <p:pic>
        <p:nvPicPr>
          <p:cNvPr id="167" name="Picture 166">
            <a:extLst>
              <a:ext uri="{FF2B5EF4-FFF2-40B4-BE49-F238E27FC236}">
                <a16:creationId xmlns:a16="http://schemas.microsoft.com/office/drawing/2014/main" id="{9EB39C46-E1C1-F81F-CF94-FB4D3DF67512}"/>
              </a:ext>
            </a:extLst>
          </p:cNvPr>
          <p:cNvPicPr>
            <a:picLocks noChangeAspect="1"/>
          </p:cNvPicPr>
          <p:nvPr/>
        </p:nvPicPr>
        <p:blipFill rotWithShape="1">
          <a:blip r:embed="rId16"/>
          <a:srcRect l="31610" r="49215"/>
          <a:stretch/>
        </p:blipFill>
        <p:spPr>
          <a:xfrm>
            <a:off x="636076" y="1865540"/>
            <a:ext cx="1080704" cy="2309109"/>
          </a:xfrm>
          <a:prstGeom prst="rect">
            <a:avLst/>
          </a:prstGeom>
        </p:spPr>
      </p:pic>
      <p:sp>
        <p:nvSpPr>
          <p:cNvPr id="168" name="Oval 167">
            <a:extLst>
              <a:ext uri="{FF2B5EF4-FFF2-40B4-BE49-F238E27FC236}">
                <a16:creationId xmlns:a16="http://schemas.microsoft.com/office/drawing/2014/main" id="{DE4836A2-E7F3-586B-BF78-3D9A841F7AA7}"/>
              </a:ext>
            </a:extLst>
          </p:cNvPr>
          <p:cNvSpPr/>
          <p:nvPr/>
        </p:nvSpPr>
        <p:spPr>
          <a:xfrm rot="797477">
            <a:off x="5093614"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9" name="Oval 168">
            <a:extLst>
              <a:ext uri="{FF2B5EF4-FFF2-40B4-BE49-F238E27FC236}">
                <a16:creationId xmlns:a16="http://schemas.microsoft.com/office/drawing/2014/main" id="{F695BC0F-976E-2168-A76F-08A8FB0B7204}"/>
              </a:ext>
            </a:extLst>
          </p:cNvPr>
          <p:cNvSpPr/>
          <p:nvPr/>
        </p:nvSpPr>
        <p:spPr>
          <a:xfrm rot="797477">
            <a:off x="5476346"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2043DDB5-ADAE-AD19-E784-FF590960F60D}"/>
              </a:ext>
            </a:extLst>
          </p:cNvPr>
          <p:cNvSpPr/>
          <p:nvPr/>
        </p:nvSpPr>
        <p:spPr>
          <a:xfrm rot="797477">
            <a:off x="5859078"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96986C47-9ACE-B985-0DAA-37B1AE95E51C}"/>
              </a:ext>
            </a:extLst>
          </p:cNvPr>
          <p:cNvSpPr/>
          <p:nvPr/>
        </p:nvSpPr>
        <p:spPr>
          <a:xfrm rot="797477">
            <a:off x="6241810"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BE71DA27-EF4A-7632-EBF0-EC5B67B344FE}"/>
              </a:ext>
            </a:extLst>
          </p:cNvPr>
          <p:cNvSpPr/>
          <p:nvPr/>
        </p:nvSpPr>
        <p:spPr>
          <a:xfrm rot="797477">
            <a:off x="6624540"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97527315-7A44-6036-B04A-8307BD4B8EDE}"/>
              </a:ext>
            </a:extLst>
          </p:cNvPr>
          <p:cNvSpPr/>
          <p:nvPr/>
        </p:nvSpPr>
        <p:spPr>
          <a:xfrm rot="228186">
            <a:off x="8931502" y="13556592"/>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6" name="Oval 175">
            <a:extLst>
              <a:ext uri="{FF2B5EF4-FFF2-40B4-BE49-F238E27FC236}">
                <a16:creationId xmlns:a16="http://schemas.microsoft.com/office/drawing/2014/main" id="{1DC52AC2-6A40-F1DE-F383-56DD5DD60EED}"/>
              </a:ext>
            </a:extLst>
          </p:cNvPr>
          <p:cNvSpPr/>
          <p:nvPr/>
        </p:nvSpPr>
        <p:spPr>
          <a:xfrm rot="228186">
            <a:off x="8929848" y="14103302"/>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7" name="Oval 176">
            <a:extLst>
              <a:ext uri="{FF2B5EF4-FFF2-40B4-BE49-F238E27FC236}">
                <a16:creationId xmlns:a16="http://schemas.microsoft.com/office/drawing/2014/main" id="{9DC2D0C0-A371-5C13-5358-A9E19446DD4F}"/>
              </a:ext>
            </a:extLst>
          </p:cNvPr>
          <p:cNvSpPr/>
          <p:nvPr/>
        </p:nvSpPr>
        <p:spPr>
          <a:xfrm rot="228186">
            <a:off x="8929848" y="1464959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8" name="TextBox 177">
            <a:extLst>
              <a:ext uri="{FF2B5EF4-FFF2-40B4-BE49-F238E27FC236}">
                <a16:creationId xmlns:a16="http://schemas.microsoft.com/office/drawing/2014/main" id="{28445D39-74C1-EB6D-400A-D9C633A48554}"/>
              </a:ext>
            </a:extLst>
          </p:cNvPr>
          <p:cNvSpPr txBox="1"/>
          <p:nvPr/>
        </p:nvSpPr>
        <p:spPr>
          <a:xfrm>
            <a:off x="9486594" y="13451220"/>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179" name="TextBox 178">
            <a:extLst>
              <a:ext uri="{FF2B5EF4-FFF2-40B4-BE49-F238E27FC236}">
                <a16:creationId xmlns:a16="http://schemas.microsoft.com/office/drawing/2014/main" id="{82D07120-E68E-8166-6BAD-761343E7E7B7}"/>
              </a:ext>
            </a:extLst>
          </p:cNvPr>
          <p:cNvSpPr txBox="1"/>
          <p:nvPr/>
        </p:nvSpPr>
        <p:spPr>
          <a:xfrm>
            <a:off x="9486594" y="13982589"/>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180" name="TextBox 179">
            <a:extLst>
              <a:ext uri="{FF2B5EF4-FFF2-40B4-BE49-F238E27FC236}">
                <a16:creationId xmlns:a16="http://schemas.microsoft.com/office/drawing/2014/main" id="{4A356470-431F-FDCE-FF7B-5DF22DF9B178}"/>
              </a:ext>
            </a:extLst>
          </p:cNvPr>
          <p:cNvSpPr txBox="1"/>
          <p:nvPr/>
        </p:nvSpPr>
        <p:spPr>
          <a:xfrm>
            <a:off x="9486593" y="14544227"/>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cxnSp>
        <p:nvCxnSpPr>
          <p:cNvPr id="181" name="Straight Connector 180">
            <a:extLst>
              <a:ext uri="{FF2B5EF4-FFF2-40B4-BE49-F238E27FC236}">
                <a16:creationId xmlns:a16="http://schemas.microsoft.com/office/drawing/2014/main" id="{2FD61AA4-B20F-756B-4D19-C8BE3C76E59F}"/>
              </a:ext>
            </a:extLst>
          </p:cNvPr>
          <p:cNvCxnSpPr>
            <a:cxnSpLocks/>
          </p:cNvCxnSpPr>
          <p:nvPr/>
        </p:nvCxnSpPr>
        <p:spPr>
          <a:xfrm>
            <a:off x="9251774" y="13216786"/>
            <a:ext cx="0" cy="163312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0B044EBC-C6BD-B871-9457-0BF1F177C9B7}"/>
              </a:ext>
            </a:extLst>
          </p:cNvPr>
          <p:cNvSpPr/>
          <p:nvPr/>
        </p:nvSpPr>
        <p:spPr>
          <a:xfrm rot="228186">
            <a:off x="8930571" y="13018601"/>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3" name="TextBox 182">
            <a:extLst>
              <a:ext uri="{FF2B5EF4-FFF2-40B4-BE49-F238E27FC236}">
                <a16:creationId xmlns:a16="http://schemas.microsoft.com/office/drawing/2014/main" id="{039F1DA1-F5E6-DAB2-4E51-2DBC2E7963A4}"/>
              </a:ext>
            </a:extLst>
          </p:cNvPr>
          <p:cNvSpPr txBox="1"/>
          <p:nvPr/>
        </p:nvSpPr>
        <p:spPr>
          <a:xfrm>
            <a:off x="9487316" y="12913229"/>
            <a:ext cx="17219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 Services</a:t>
            </a:r>
          </a:p>
        </p:txBody>
      </p:sp>
    </p:spTree>
    <p:extLst>
      <p:ext uri="{BB962C8B-B14F-4D97-AF65-F5344CB8AC3E}">
        <p14:creationId xmlns:p14="http://schemas.microsoft.com/office/powerpoint/2010/main" val="518549131"/>
      </p:ext>
    </p:extLst>
  </p:cSld>
  <p:clrMapOvr>
    <a:masterClrMapping/>
  </p:clrMapOvr>
  <mc:AlternateContent xmlns:mc="http://schemas.openxmlformats.org/markup-compatibility/2006" xmlns:p14="http://schemas.microsoft.com/office/powerpoint/2010/main">
    <mc:Choice Requires="p14">
      <p:transition spd="slow" p14:dur="2000" advTm="21947"/>
    </mc:Choice>
    <mc:Fallback xmlns="">
      <p:transition spd="slow" advTm="21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503" fill="hold"/>
                                        <p:tgtEl>
                                          <p:spTgt spid="1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7D84B059-FD59-B50C-B6BA-54379D3A05DF}"/>
              </a:ext>
            </a:extLst>
          </p:cNvPr>
          <p:cNvSpPr/>
          <p:nvPr/>
        </p:nvSpPr>
        <p:spPr>
          <a:xfrm>
            <a:off x="0" y="5194948"/>
            <a:ext cx="12192000" cy="66134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8F198AC-B9BC-A276-60DF-3A852CD56DBF}"/>
              </a:ext>
            </a:extLst>
          </p:cNvPr>
          <p:cNvSpPr/>
          <p:nvPr/>
        </p:nvSpPr>
        <p:spPr>
          <a:xfrm>
            <a:off x="0" y="0"/>
            <a:ext cx="12192000" cy="51813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18AB8373-8F41-4293-6173-381532E3032A}"/>
              </a:ext>
            </a:extLst>
          </p:cNvPr>
          <p:cNvSpPr/>
          <p:nvPr/>
        </p:nvSpPr>
        <p:spPr>
          <a:xfrm>
            <a:off x="0" y="0"/>
            <a:ext cx="12192000" cy="925490"/>
          </a:xfrm>
          <a:prstGeom prst="rect">
            <a:avLst/>
          </a:prstGeom>
          <a:solidFill>
            <a:schemeClr val="bg1"/>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EE79247-38D0-E4A5-24F7-36E782C845F2}"/>
              </a:ext>
            </a:extLst>
          </p:cNvPr>
          <p:cNvSpPr/>
          <p:nvPr/>
        </p:nvSpPr>
        <p:spPr>
          <a:xfrm>
            <a:off x="101601" y="11960837"/>
            <a:ext cx="11988799" cy="5282650"/>
          </a:xfrm>
          <a:prstGeom prst="roundRect">
            <a:avLst>
              <a:gd name="adj" fmla="val 501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Rounded Corners 103">
            <a:extLst>
              <a:ext uri="{FF2B5EF4-FFF2-40B4-BE49-F238E27FC236}">
                <a16:creationId xmlns:a16="http://schemas.microsoft.com/office/drawing/2014/main" id="{98267091-1EE3-8EE0-EE09-C722D76E3EA8}"/>
              </a:ext>
            </a:extLst>
          </p:cNvPr>
          <p:cNvSpPr>
            <a:spLocks/>
          </p:cNvSpPr>
          <p:nvPr/>
        </p:nvSpPr>
        <p:spPr>
          <a:xfrm>
            <a:off x="591820" y="1042856"/>
            <a:ext cx="10924350" cy="8296197"/>
          </a:xfrm>
          <a:prstGeom prst="roundRect">
            <a:avLst>
              <a:gd name="adj" fmla="val 2921"/>
            </a:avLst>
          </a:prstGeom>
          <a:solidFill>
            <a:srgbClr val="0C16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83E17113-E0F3-8C84-7322-B0AC75339012}"/>
              </a:ext>
            </a:extLst>
          </p:cNvPr>
          <p:cNvSpPr/>
          <p:nvPr/>
        </p:nvSpPr>
        <p:spPr>
          <a:xfrm>
            <a:off x="4911574" y="7782630"/>
            <a:ext cx="3173324" cy="1009722"/>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Have a Product Idea? </a:t>
            </a:r>
          </a:p>
          <a:p>
            <a:pPr algn="ctr"/>
            <a:r>
              <a:rPr lang="en-US" sz="1800" dirty="0">
                <a:solidFill>
                  <a:srgbClr val="000000"/>
                </a:solidFill>
                <a:latin typeface="Cambria Math" panose="02040503050406030204" pitchFamily="18" charset="0"/>
                <a:ea typeface="Cambria Math" panose="02040503050406030204" pitchFamily="18" charset="0"/>
              </a:rPr>
              <a:t>Partner with Product Crafts to bring your products to life </a:t>
            </a:r>
          </a:p>
        </p:txBody>
      </p:sp>
      <p:sp>
        <p:nvSpPr>
          <p:cNvPr id="59" name="Rectangle: Rounded Corners 58">
            <a:extLst>
              <a:ext uri="{FF2B5EF4-FFF2-40B4-BE49-F238E27FC236}">
                <a16:creationId xmlns:a16="http://schemas.microsoft.com/office/drawing/2014/main" id="{636762A4-48B0-3856-3264-3B2F174F4089}"/>
              </a:ext>
            </a:extLst>
          </p:cNvPr>
          <p:cNvSpPr/>
          <p:nvPr/>
        </p:nvSpPr>
        <p:spPr>
          <a:xfrm>
            <a:off x="8412018" y="7782630"/>
            <a:ext cx="2945220" cy="1009722"/>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Invest in the world of Innovation and secure your business aspirations</a:t>
            </a:r>
          </a:p>
        </p:txBody>
      </p:sp>
      <p:sp>
        <p:nvSpPr>
          <p:cNvPr id="57" name="Rectangle: Rounded Corners 56">
            <a:extLst>
              <a:ext uri="{FF2B5EF4-FFF2-40B4-BE49-F238E27FC236}">
                <a16:creationId xmlns:a16="http://schemas.microsoft.com/office/drawing/2014/main" id="{C4529C50-7D9E-90DF-B1CC-22A0637014A0}"/>
              </a:ext>
            </a:extLst>
          </p:cNvPr>
          <p:cNvSpPr/>
          <p:nvPr/>
        </p:nvSpPr>
        <p:spPr>
          <a:xfrm>
            <a:off x="673151" y="7805913"/>
            <a:ext cx="4079491" cy="1009722"/>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Pick any product of your interest from our Design Gallery and kick start the production and sales process on Day 1</a:t>
            </a:r>
          </a:p>
        </p:txBody>
      </p:sp>
      <p:grpSp>
        <p:nvGrpSpPr>
          <p:cNvPr id="4" name="Group 3">
            <a:extLst>
              <a:ext uri="{FF2B5EF4-FFF2-40B4-BE49-F238E27FC236}">
                <a16:creationId xmlns:a16="http://schemas.microsoft.com/office/drawing/2014/main" id="{233862D9-A0D6-8FF8-ED35-0A009474414F}"/>
              </a:ext>
            </a:extLst>
          </p:cNvPr>
          <p:cNvGrpSpPr/>
          <p:nvPr/>
        </p:nvGrpSpPr>
        <p:grpSpPr>
          <a:xfrm>
            <a:off x="323161" y="193728"/>
            <a:ext cx="611499" cy="591030"/>
            <a:chOff x="2867267" y="2626823"/>
            <a:chExt cx="1353531" cy="1371600"/>
          </a:xfrm>
          <a:solidFill>
            <a:schemeClr val="accent2"/>
          </a:solidFill>
        </p:grpSpPr>
        <p:sp>
          <p:nvSpPr>
            <p:cNvPr id="5" name="Oval 4">
              <a:extLst>
                <a:ext uri="{FF2B5EF4-FFF2-40B4-BE49-F238E27FC236}">
                  <a16:creationId xmlns:a16="http://schemas.microsoft.com/office/drawing/2014/main" id="{B3BB9977-248C-A98E-9581-1B1708CC3F59}"/>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5CF8946-3E23-F9C6-15D7-C38B8AEE55BA}"/>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43F10C-A523-448B-F1D1-C66A444087AE}"/>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40B5F-E6DB-0FD9-925F-44D7F97A028E}"/>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80F337D-22B3-CD53-EE8A-D1D6FC345516}"/>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AAB9C2E-55A2-639A-148E-298995FE1810}"/>
              </a:ext>
            </a:extLst>
          </p:cNvPr>
          <p:cNvSpPr txBox="1"/>
          <p:nvPr/>
        </p:nvSpPr>
        <p:spPr>
          <a:xfrm>
            <a:off x="1017770" y="202726"/>
            <a:ext cx="2383794"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Product Crafts</a:t>
            </a:r>
          </a:p>
        </p:txBody>
      </p:sp>
      <p:sp>
        <p:nvSpPr>
          <p:cNvPr id="19" name="TextBox 18">
            <a:extLst>
              <a:ext uri="{FF2B5EF4-FFF2-40B4-BE49-F238E27FC236}">
                <a16:creationId xmlns:a16="http://schemas.microsoft.com/office/drawing/2014/main" id="{7CAB07FB-1610-DEA7-C135-22C47BB52F85}"/>
              </a:ext>
            </a:extLst>
          </p:cNvPr>
          <p:cNvSpPr txBox="1"/>
          <p:nvPr/>
        </p:nvSpPr>
        <p:spPr>
          <a:xfrm>
            <a:off x="10072800" y="8829125"/>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22" name="TextBox 21">
            <a:extLst>
              <a:ext uri="{FF2B5EF4-FFF2-40B4-BE49-F238E27FC236}">
                <a16:creationId xmlns:a16="http://schemas.microsoft.com/office/drawing/2014/main" id="{FD69C81B-46E2-9485-3CBA-79743EF82061}"/>
              </a:ext>
            </a:extLst>
          </p:cNvPr>
          <p:cNvSpPr txBox="1"/>
          <p:nvPr/>
        </p:nvSpPr>
        <p:spPr>
          <a:xfrm>
            <a:off x="3433882" y="8881731"/>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31" name="TextBox 30">
            <a:extLst>
              <a:ext uri="{FF2B5EF4-FFF2-40B4-BE49-F238E27FC236}">
                <a16:creationId xmlns:a16="http://schemas.microsoft.com/office/drawing/2014/main" id="{73D5CF44-F415-48EE-DC6B-4D825DDD96E6}"/>
              </a:ext>
            </a:extLst>
          </p:cNvPr>
          <p:cNvSpPr txBox="1"/>
          <p:nvPr/>
        </p:nvSpPr>
        <p:spPr>
          <a:xfrm>
            <a:off x="549484" y="9307630"/>
            <a:ext cx="5518755" cy="461665"/>
          </a:xfrm>
          <a:prstGeom prst="rect">
            <a:avLst/>
          </a:prstGeom>
          <a:noFill/>
        </p:spPr>
        <p:txBody>
          <a:bodyPr wrap="none" rtlCol="0">
            <a:spAutoFit/>
          </a:bodyPr>
          <a:lstStyle/>
          <a:p>
            <a:r>
              <a:rPr lang="en-US" sz="2400" b="1" dirty="0"/>
              <a:t>Upcoming Products on The Design Gallery</a:t>
            </a:r>
          </a:p>
        </p:txBody>
      </p:sp>
      <p:grpSp>
        <p:nvGrpSpPr>
          <p:cNvPr id="117" name="Group 116">
            <a:extLst>
              <a:ext uri="{FF2B5EF4-FFF2-40B4-BE49-F238E27FC236}">
                <a16:creationId xmlns:a16="http://schemas.microsoft.com/office/drawing/2014/main" id="{516AF3DB-01DD-6E23-96A0-4861E76DE47C}"/>
              </a:ext>
            </a:extLst>
          </p:cNvPr>
          <p:cNvGrpSpPr/>
          <p:nvPr/>
        </p:nvGrpSpPr>
        <p:grpSpPr>
          <a:xfrm>
            <a:off x="556024" y="9910095"/>
            <a:ext cx="1751098" cy="1702190"/>
            <a:chOff x="1265079" y="9706729"/>
            <a:chExt cx="1751098" cy="1702190"/>
          </a:xfrm>
        </p:grpSpPr>
        <p:sp>
          <p:nvSpPr>
            <p:cNvPr id="23" name="Rectangle: Rounded Corners 22">
              <a:extLst>
                <a:ext uri="{FF2B5EF4-FFF2-40B4-BE49-F238E27FC236}">
                  <a16:creationId xmlns:a16="http://schemas.microsoft.com/office/drawing/2014/main" id="{FC5652CE-5155-0620-91FC-C2DC41A0884B}"/>
                </a:ext>
              </a:extLst>
            </p:cNvPr>
            <p:cNvSpPr/>
            <p:nvPr/>
          </p:nvSpPr>
          <p:spPr>
            <a:xfrm>
              <a:off x="1265079" y="9706729"/>
              <a:ext cx="1751098" cy="170219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r>
                <a:rPr lang="en-US" sz="2000" b="1" dirty="0">
                  <a:solidFill>
                    <a:schemeClr val="tx1"/>
                  </a:solidFill>
                  <a:latin typeface="Cambria Math" panose="02040503050406030204" pitchFamily="18" charset="0"/>
                  <a:ea typeface="Cambria Math" panose="02040503050406030204" pitchFamily="18" charset="0"/>
                </a:rPr>
                <a:t>Swaranjali</a:t>
              </a:r>
            </a:p>
          </p:txBody>
        </p:sp>
        <p:sp>
          <p:nvSpPr>
            <p:cNvPr id="24" name="Oval 23">
              <a:extLst>
                <a:ext uri="{FF2B5EF4-FFF2-40B4-BE49-F238E27FC236}">
                  <a16:creationId xmlns:a16="http://schemas.microsoft.com/office/drawing/2014/main" id="{0A786084-6904-58EC-A9A0-D0D917CA7AC1}"/>
                </a:ext>
              </a:extLst>
            </p:cNvPr>
            <p:cNvSpPr/>
            <p:nvPr/>
          </p:nvSpPr>
          <p:spPr>
            <a:xfrm rot="797477">
              <a:off x="1437199"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53A09D0-5D46-92FD-7CEF-8B62BAC77933}"/>
                </a:ext>
              </a:extLst>
            </p:cNvPr>
            <p:cNvGrpSpPr/>
            <p:nvPr/>
          </p:nvGrpSpPr>
          <p:grpSpPr>
            <a:xfrm>
              <a:off x="1807594" y="10011700"/>
              <a:ext cx="746105" cy="794557"/>
              <a:chOff x="3699803" y="1209822"/>
              <a:chExt cx="2062671" cy="2219178"/>
            </a:xfrm>
          </p:grpSpPr>
          <p:sp>
            <p:nvSpPr>
              <p:cNvPr id="35" name="Freeform: Shape 34">
                <a:extLst>
                  <a:ext uri="{FF2B5EF4-FFF2-40B4-BE49-F238E27FC236}">
                    <a16:creationId xmlns:a16="http://schemas.microsoft.com/office/drawing/2014/main" id="{DB014D19-8036-3C05-C3E0-67A2648B1AB4}"/>
                  </a:ext>
                </a:extLst>
              </p:cNvPr>
              <p:cNvSpPr/>
              <p:nvPr/>
            </p:nvSpPr>
            <p:spPr>
              <a:xfrm>
                <a:off x="3699803"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reeform: Shape 35">
                <a:extLst>
                  <a:ext uri="{FF2B5EF4-FFF2-40B4-BE49-F238E27FC236}">
                    <a16:creationId xmlns:a16="http://schemas.microsoft.com/office/drawing/2014/main" id="{2098F0FE-8024-A22B-7789-291F7A2F8448}"/>
                  </a:ext>
                </a:extLst>
              </p:cNvPr>
              <p:cNvSpPr/>
              <p:nvPr/>
            </p:nvSpPr>
            <p:spPr>
              <a:xfrm flipH="1">
                <a:off x="4843680"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Connector 36">
                <a:extLst>
                  <a:ext uri="{FF2B5EF4-FFF2-40B4-BE49-F238E27FC236}">
                    <a16:creationId xmlns:a16="http://schemas.microsoft.com/office/drawing/2014/main" id="{0DFFE29A-1AD6-5A66-B917-9D2EEF22E856}"/>
                  </a:ext>
                </a:extLst>
              </p:cNvPr>
              <p:cNvCxnSpPr>
                <a:cxnSpLocks/>
                <a:stCxn id="36" idx="0"/>
                <a:endCxn id="35" idx="3"/>
              </p:cNvCxnSpPr>
              <p:nvPr/>
            </p:nvCxnSpPr>
            <p:spPr>
              <a:xfrm flipH="1">
                <a:off x="3699803"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E5AEB0-B942-120D-51F1-BC5A514069F0}"/>
                  </a:ext>
                </a:extLst>
              </p:cNvPr>
              <p:cNvCxnSpPr>
                <a:cxnSpLocks/>
                <a:stCxn id="35" idx="0"/>
                <a:endCxn id="36" idx="3"/>
              </p:cNvCxnSpPr>
              <p:nvPr/>
            </p:nvCxnSpPr>
            <p:spPr>
              <a:xfrm>
                <a:off x="4515729"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A52D1C95-73D0-31DB-2F04-B0352A718391}"/>
              </a:ext>
            </a:extLst>
          </p:cNvPr>
          <p:cNvGrpSpPr/>
          <p:nvPr/>
        </p:nvGrpSpPr>
        <p:grpSpPr>
          <a:xfrm>
            <a:off x="5176308" y="9910095"/>
            <a:ext cx="1751098" cy="1702190"/>
            <a:chOff x="5074675" y="9706730"/>
            <a:chExt cx="1751098" cy="1702190"/>
          </a:xfrm>
        </p:grpSpPr>
        <p:sp>
          <p:nvSpPr>
            <p:cNvPr id="27" name="Rectangle: Rounded Corners 26">
              <a:extLst>
                <a:ext uri="{FF2B5EF4-FFF2-40B4-BE49-F238E27FC236}">
                  <a16:creationId xmlns:a16="http://schemas.microsoft.com/office/drawing/2014/main" id="{53ECFF56-5D32-276D-903E-5950BB28E7AE}"/>
                </a:ext>
              </a:extLst>
            </p:cNvPr>
            <p:cNvSpPr/>
            <p:nvPr/>
          </p:nvSpPr>
          <p:spPr>
            <a:xfrm>
              <a:off x="5074675" y="9706730"/>
              <a:ext cx="1751098" cy="170219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r>
                <a:rPr lang="en-US" dirty="0">
                  <a:solidFill>
                    <a:schemeClr val="tx1"/>
                  </a:solidFill>
                  <a:latin typeface="Engravers MT" panose="02090707080505020304" pitchFamily="18" charset="0"/>
                </a:rPr>
                <a:t>BOLT</a:t>
              </a:r>
            </a:p>
          </p:txBody>
        </p:sp>
        <p:grpSp>
          <p:nvGrpSpPr>
            <p:cNvPr id="119" name="Group 118">
              <a:extLst>
                <a:ext uri="{FF2B5EF4-FFF2-40B4-BE49-F238E27FC236}">
                  <a16:creationId xmlns:a16="http://schemas.microsoft.com/office/drawing/2014/main" id="{BB0A0F69-BD28-A613-7542-1D25CA331DEE}"/>
                </a:ext>
              </a:extLst>
            </p:cNvPr>
            <p:cNvGrpSpPr/>
            <p:nvPr/>
          </p:nvGrpSpPr>
          <p:grpSpPr>
            <a:xfrm>
              <a:off x="5246795" y="9869879"/>
              <a:ext cx="1198628" cy="1032626"/>
              <a:chOff x="5246795" y="9869879"/>
              <a:chExt cx="1198628" cy="1032626"/>
            </a:xfrm>
          </p:grpSpPr>
          <p:sp>
            <p:nvSpPr>
              <p:cNvPr id="28" name="Oval 27">
                <a:extLst>
                  <a:ext uri="{FF2B5EF4-FFF2-40B4-BE49-F238E27FC236}">
                    <a16:creationId xmlns:a16="http://schemas.microsoft.com/office/drawing/2014/main" id="{F5B81A8D-7904-5AFF-E91C-6D868D3617E7}"/>
                  </a:ext>
                </a:extLst>
              </p:cNvPr>
              <p:cNvSpPr/>
              <p:nvPr/>
            </p:nvSpPr>
            <p:spPr>
              <a:xfrm rot="797477">
                <a:off x="5246795"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Graphic 38" descr="Lightning bolt with solid fill">
                <a:extLst>
                  <a:ext uri="{FF2B5EF4-FFF2-40B4-BE49-F238E27FC236}">
                    <a16:creationId xmlns:a16="http://schemas.microsoft.com/office/drawing/2014/main" id="{40700439-01A1-5756-0659-B9BBF3055F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1023" y="9988105"/>
                <a:ext cx="914400" cy="914400"/>
              </a:xfrm>
              <a:prstGeom prst="rect">
                <a:avLst/>
              </a:prstGeom>
            </p:spPr>
          </p:pic>
        </p:grpSp>
      </p:grpSp>
      <p:grpSp>
        <p:nvGrpSpPr>
          <p:cNvPr id="118" name="Group 117">
            <a:extLst>
              <a:ext uri="{FF2B5EF4-FFF2-40B4-BE49-F238E27FC236}">
                <a16:creationId xmlns:a16="http://schemas.microsoft.com/office/drawing/2014/main" id="{153F319C-6F0C-1D6D-82BD-1A5C94E4D7CB}"/>
              </a:ext>
            </a:extLst>
          </p:cNvPr>
          <p:cNvGrpSpPr/>
          <p:nvPr/>
        </p:nvGrpSpPr>
        <p:grpSpPr>
          <a:xfrm>
            <a:off x="2866166" y="9910095"/>
            <a:ext cx="1751098" cy="1702190"/>
            <a:chOff x="3169877" y="9706730"/>
            <a:chExt cx="1751098" cy="1702190"/>
          </a:xfrm>
        </p:grpSpPr>
        <p:sp>
          <p:nvSpPr>
            <p:cNvPr id="25" name="Rectangle: Rounded Corners 24">
              <a:extLst>
                <a:ext uri="{FF2B5EF4-FFF2-40B4-BE49-F238E27FC236}">
                  <a16:creationId xmlns:a16="http://schemas.microsoft.com/office/drawing/2014/main" id="{9BBE6B75-5DF5-2A94-EDC2-5A5A78C5AF21}"/>
                </a:ext>
              </a:extLst>
            </p:cNvPr>
            <p:cNvSpPr/>
            <p:nvPr/>
          </p:nvSpPr>
          <p:spPr>
            <a:xfrm>
              <a:off x="3169877" y="9706730"/>
              <a:ext cx="1751098" cy="170219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The Board</a:t>
              </a:r>
            </a:p>
          </p:txBody>
        </p:sp>
        <p:sp>
          <p:nvSpPr>
            <p:cNvPr id="26" name="Oval 25">
              <a:extLst>
                <a:ext uri="{FF2B5EF4-FFF2-40B4-BE49-F238E27FC236}">
                  <a16:creationId xmlns:a16="http://schemas.microsoft.com/office/drawing/2014/main" id="{99259C4A-BCDE-DD96-2BA5-0BB31628A373}"/>
                </a:ext>
              </a:extLst>
            </p:cNvPr>
            <p:cNvSpPr/>
            <p:nvPr/>
          </p:nvSpPr>
          <p:spPr>
            <a:xfrm rot="797477">
              <a:off x="3341997"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33A7712-B23A-1EF5-9F6F-635EA845EB13}"/>
                </a:ext>
              </a:extLst>
            </p:cNvPr>
            <p:cNvGrpSpPr/>
            <p:nvPr/>
          </p:nvGrpSpPr>
          <p:grpSpPr>
            <a:xfrm>
              <a:off x="3707110" y="9988105"/>
              <a:ext cx="743081" cy="747714"/>
              <a:chOff x="3498208" y="5191211"/>
              <a:chExt cx="743081" cy="747714"/>
            </a:xfrm>
          </p:grpSpPr>
          <p:sp>
            <p:nvSpPr>
              <p:cNvPr id="41" name="Rectangle 40">
                <a:extLst>
                  <a:ext uri="{FF2B5EF4-FFF2-40B4-BE49-F238E27FC236}">
                    <a16:creationId xmlns:a16="http://schemas.microsoft.com/office/drawing/2014/main" id="{17625662-C70C-4F51-8004-3325598AC25D}"/>
                  </a:ext>
                </a:extLst>
              </p:cNvPr>
              <p:cNvSpPr/>
              <p:nvPr/>
            </p:nvSpPr>
            <p:spPr>
              <a:xfrm>
                <a:off x="3498208"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10B38C9-3E11-6F9C-E373-94FA94522254}"/>
                  </a:ext>
                </a:extLst>
              </p:cNvPr>
              <p:cNvSpPr/>
              <p:nvPr/>
            </p:nvSpPr>
            <p:spPr>
              <a:xfrm>
                <a:off x="3498208"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990808-CDCA-F9BE-79F1-0ED754931C3B}"/>
                  </a:ext>
                </a:extLst>
              </p:cNvPr>
              <p:cNvSpPr/>
              <p:nvPr/>
            </p:nvSpPr>
            <p:spPr>
              <a:xfrm>
                <a:off x="3498208"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399DA4C-F716-4B24-8AB3-44CCB34EE213}"/>
                  </a:ext>
                </a:extLst>
              </p:cNvPr>
              <p:cNvSpPr/>
              <p:nvPr/>
            </p:nvSpPr>
            <p:spPr>
              <a:xfrm>
                <a:off x="3748369"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94B6D0-E583-2DF4-E06B-6B56B87591E1}"/>
                  </a:ext>
                </a:extLst>
              </p:cNvPr>
              <p:cNvSpPr/>
              <p:nvPr/>
            </p:nvSpPr>
            <p:spPr>
              <a:xfrm>
                <a:off x="3748369"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9928C34-0566-D75F-3230-96882535750C}"/>
                  </a:ext>
                </a:extLst>
              </p:cNvPr>
              <p:cNvSpPr/>
              <p:nvPr/>
            </p:nvSpPr>
            <p:spPr>
              <a:xfrm>
                <a:off x="3748369"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16E19C-F4F4-EE07-7FD2-4ACE014E2EC0}"/>
                  </a:ext>
                </a:extLst>
              </p:cNvPr>
              <p:cNvSpPr/>
              <p:nvPr/>
            </p:nvSpPr>
            <p:spPr>
              <a:xfrm>
                <a:off x="3993987"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C50DAB9-0DD4-9C8F-A3A6-CF1DB0C698E7}"/>
                  </a:ext>
                </a:extLst>
              </p:cNvPr>
              <p:cNvSpPr/>
              <p:nvPr/>
            </p:nvSpPr>
            <p:spPr>
              <a:xfrm>
                <a:off x="3993987"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F23E429-079B-361A-D7EE-74C25E132693}"/>
                  </a:ext>
                </a:extLst>
              </p:cNvPr>
              <p:cNvSpPr/>
              <p:nvPr/>
            </p:nvSpPr>
            <p:spPr>
              <a:xfrm>
                <a:off x="3993987"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Group 121">
            <a:extLst>
              <a:ext uri="{FF2B5EF4-FFF2-40B4-BE49-F238E27FC236}">
                <a16:creationId xmlns:a16="http://schemas.microsoft.com/office/drawing/2014/main" id="{0722ECED-4569-650B-FB9F-B29B02451EF4}"/>
              </a:ext>
            </a:extLst>
          </p:cNvPr>
          <p:cNvGrpSpPr/>
          <p:nvPr/>
        </p:nvGrpSpPr>
        <p:grpSpPr>
          <a:xfrm>
            <a:off x="9796592" y="9910095"/>
            <a:ext cx="1751098" cy="1702190"/>
            <a:chOff x="8884271" y="9706729"/>
            <a:chExt cx="1751098" cy="1702190"/>
          </a:xfrm>
        </p:grpSpPr>
        <p:sp>
          <p:nvSpPr>
            <p:cNvPr id="29" name="Rectangle: Rounded Corners 28">
              <a:extLst>
                <a:ext uri="{FF2B5EF4-FFF2-40B4-BE49-F238E27FC236}">
                  <a16:creationId xmlns:a16="http://schemas.microsoft.com/office/drawing/2014/main" id="{5DD6A59E-8445-58F5-3F86-3B2027838B9F}"/>
                </a:ext>
              </a:extLst>
            </p:cNvPr>
            <p:cNvSpPr/>
            <p:nvPr/>
          </p:nvSpPr>
          <p:spPr>
            <a:xfrm>
              <a:off x="8884271" y="9706729"/>
              <a:ext cx="1751098" cy="170219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r>
                <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Crafters Cafe</a:t>
              </a:r>
            </a:p>
          </p:txBody>
        </p:sp>
        <p:sp>
          <p:nvSpPr>
            <p:cNvPr id="30" name="Oval 29">
              <a:extLst>
                <a:ext uri="{FF2B5EF4-FFF2-40B4-BE49-F238E27FC236}">
                  <a16:creationId xmlns:a16="http://schemas.microsoft.com/office/drawing/2014/main" id="{C2D2D62F-2D8D-AA3B-C630-5EF834E29731}"/>
                </a:ext>
              </a:extLst>
            </p:cNvPr>
            <p:cNvSpPr/>
            <p:nvPr/>
          </p:nvSpPr>
          <p:spPr>
            <a:xfrm rot="797477">
              <a:off x="9056391" y="986987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97AA935E-FCE8-5A8F-3572-F9E00D1FE1F6}"/>
                </a:ext>
              </a:extLst>
            </p:cNvPr>
            <p:cNvGrpSpPr/>
            <p:nvPr/>
          </p:nvGrpSpPr>
          <p:grpSpPr>
            <a:xfrm>
              <a:off x="9330739" y="9856912"/>
              <a:ext cx="858161" cy="878907"/>
              <a:chOff x="9108836" y="5219347"/>
              <a:chExt cx="858161" cy="878907"/>
            </a:xfrm>
          </p:grpSpPr>
          <p:sp>
            <p:nvSpPr>
              <p:cNvPr id="51" name="TextBox 50">
                <a:extLst>
                  <a:ext uri="{FF2B5EF4-FFF2-40B4-BE49-F238E27FC236}">
                    <a16:creationId xmlns:a16="http://schemas.microsoft.com/office/drawing/2014/main" id="{899504CD-3941-25FB-FEBC-0FDC540A1B62}"/>
                  </a:ext>
                </a:extLst>
              </p:cNvPr>
              <p:cNvSpPr txBox="1"/>
              <p:nvPr/>
            </p:nvSpPr>
            <p:spPr>
              <a:xfrm>
                <a:off x="9108836" y="5219347"/>
                <a:ext cx="561372" cy="769441"/>
              </a:xfrm>
              <a:prstGeom prst="rect">
                <a:avLst/>
              </a:prstGeom>
              <a:noFill/>
            </p:spPr>
            <p:txBody>
              <a:bodyPr wrap="none" rtlCol="0">
                <a:spAutoFit/>
              </a:bodyPr>
              <a:lstStyle/>
              <a:p>
                <a:r>
                  <a:rPr lang="en-US" sz="4400" dirty="0">
                    <a:latin typeface="Times New Roman" panose="02020603050405020304" pitchFamily="18" charset="0"/>
                    <a:ea typeface="Cambria Math" panose="02040503050406030204" pitchFamily="18" charset="0"/>
                    <a:cs typeface="Times New Roman" panose="02020603050405020304" pitchFamily="18" charset="0"/>
                  </a:rPr>
                  <a:t>C</a:t>
                </a:r>
              </a:p>
            </p:txBody>
          </p:sp>
          <p:sp>
            <p:nvSpPr>
              <p:cNvPr id="52" name="TextBox 51">
                <a:extLst>
                  <a:ext uri="{FF2B5EF4-FFF2-40B4-BE49-F238E27FC236}">
                    <a16:creationId xmlns:a16="http://schemas.microsoft.com/office/drawing/2014/main" id="{B97876D6-5311-9F8D-E2B7-8F71F30E97F6}"/>
                  </a:ext>
                </a:extLst>
              </p:cNvPr>
              <p:cNvSpPr txBox="1"/>
              <p:nvPr/>
            </p:nvSpPr>
            <p:spPr>
              <a:xfrm>
                <a:off x="9405625" y="5328813"/>
                <a:ext cx="561372" cy="769441"/>
              </a:xfrm>
              <a:prstGeom prst="rect">
                <a:avLst/>
              </a:prstGeom>
              <a:noFill/>
            </p:spPr>
            <p:txBody>
              <a:bodyPr wrap="none" rtlCol="0">
                <a:spAutoFit/>
              </a:bodyPr>
              <a:lstStyle/>
              <a:p>
                <a:r>
                  <a:rPr lang="en-US" sz="4400" dirty="0">
                    <a:latin typeface="Times New Roman" panose="02020603050405020304" pitchFamily="18" charset="0"/>
                    <a:ea typeface="Cambria Math" panose="02040503050406030204" pitchFamily="18" charset="0"/>
                    <a:cs typeface="Times New Roman" panose="02020603050405020304" pitchFamily="18" charset="0"/>
                  </a:rPr>
                  <a:t>C</a:t>
                </a:r>
              </a:p>
            </p:txBody>
          </p:sp>
        </p:grpSp>
      </p:grpSp>
      <p:grpSp>
        <p:nvGrpSpPr>
          <p:cNvPr id="121" name="Group 120">
            <a:extLst>
              <a:ext uri="{FF2B5EF4-FFF2-40B4-BE49-F238E27FC236}">
                <a16:creationId xmlns:a16="http://schemas.microsoft.com/office/drawing/2014/main" id="{81063E2F-47D5-4140-0383-CA85B0F99A76}"/>
              </a:ext>
            </a:extLst>
          </p:cNvPr>
          <p:cNvGrpSpPr/>
          <p:nvPr/>
        </p:nvGrpSpPr>
        <p:grpSpPr>
          <a:xfrm>
            <a:off x="7486450" y="9910095"/>
            <a:ext cx="1751098" cy="1702190"/>
            <a:chOff x="6979473" y="9706729"/>
            <a:chExt cx="1751098" cy="1702190"/>
          </a:xfrm>
        </p:grpSpPr>
        <p:sp>
          <p:nvSpPr>
            <p:cNvPr id="32" name="Rectangle: Rounded Corners 31">
              <a:extLst>
                <a:ext uri="{FF2B5EF4-FFF2-40B4-BE49-F238E27FC236}">
                  <a16:creationId xmlns:a16="http://schemas.microsoft.com/office/drawing/2014/main" id="{10CF8BAB-D8E1-AE75-B235-5AC7361EAE17}"/>
                </a:ext>
              </a:extLst>
            </p:cNvPr>
            <p:cNvSpPr/>
            <p:nvPr/>
          </p:nvSpPr>
          <p:spPr>
            <a:xfrm>
              <a:off x="6979473" y="9706729"/>
              <a:ext cx="1751098" cy="170219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Puzzle Box</a:t>
              </a:r>
            </a:p>
          </p:txBody>
        </p:sp>
        <p:sp>
          <p:nvSpPr>
            <p:cNvPr id="33" name="Oval 32">
              <a:extLst>
                <a:ext uri="{FF2B5EF4-FFF2-40B4-BE49-F238E27FC236}">
                  <a16:creationId xmlns:a16="http://schemas.microsoft.com/office/drawing/2014/main" id="{DF26EC1E-56BB-A1A6-028F-137F966EC628}"/>
                </a:ext>
              </a:extLst>
            </p:cNvPr>
            <p:cNvSpPr/>
            <p:nvPr/>
          </p:nvSpPr>
          <p:spPr>
            <a:xfrm rot="797477">
              <a:off x="7151593" y="986987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Box with solid fill">
              <a:extLst>
                <a:ext uri="{FF2B5EF4-FFF2-40B4-BE49-F238E27FC236}">
                  <a16:creationId xmlns:a16="http://schemas.microsoft.com/office/drawing/2014/main" id="{A192DADB-A77C-0369-6A08-CBCBD4C7D3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8807" y="9891857"/>
              <a:ext cx="914400" cy="914400"/>
            </a:xfrm>
            <a:prstGeom prst="rect">
              <a:avLst/>
            </a:prstGeom>
          </p:spPr>
        </p:pic>
      </p:grpSp>
      <p:sp>
        <p:nvSpPr>
          <p:cNvPr id="56" name="TextBox 55">
            <a:extLst>
              <a:ext uri="{FF2B5EF4-FFF2-40B4-BE49-F238E27FC236}">
                <a16:creationId xmlns:a16="http://schemas.microsoft.com/office/drawing/2014/main" id="{8F5C9FE1-5A0A-CB5C-80ED-3ACE1B221390}"/>
              </a:ext>
            </a:extLst>
          </p:cNvPr>
          <p:cNvSpPr txBox="1"/>
          <p:nvPr/>
        </p:nvSpPr>
        <p:spPr>
          <a:xfrm>
            <a:off x="6753507" y="8866099"/>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63" name="TextBox 62">
            <a:extLst>
              <a:ext uri="{FF2B5EF4-FFF2-40B4-BE49-F238E27FC236}">
                <a16:creationId xmlns:a16="http://schemas.microsoft.com/office/drawing/2014/main" id="{A074B71E-B1D1-2017-F918-915FDF07D165}"/>
              </a:ext>
            </a:extLst>
          </p:cNvPr>
          <p:cNvSpPr txBox="1"/>
          <p:nvPr/>
        </p:nvSpPr>
        <p:spPr>
          <a:xfrm>
            <a:off x="803822" y="12240905"/>
            <a:ext cx="5057025"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Partnership with Product Crafts</a:t>
            </a:r>
          </a:p>
        </p:txBody>
      </p:sp>
      <p:sp>
        <p:nvSpPr>
          <p:cNvPr id="64" name="Oval 63">
            <a:extLst>
              <a:ext uri="{FF2B5EF4-FFF2-40B4-BE49-F238E27FC236}">
                <a16:creationId xmlns:a16="http://schemas.microsoft.com/office/drawing/2014/main" id="{A07FC69F-DC55-387F-CA4F-9BECF2B0103A}"/>
              </a:ext>
            </a:extLst>
          </p:cNvPr>
          <p:cNvSpPr/>
          <p:nvPr/>
        </p:nvSpPr>
        <p:spPr>
          <a:xfrm rot="228186">
            <a:off x="3833981" y="1303488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a:extLst>
              <a:ext uri="{FF2B5EF4-FFF2-40B4-BE49-F238E27FC236}">
                <a16:creationId xmlns:a16="http://schemas.microsoft.com/office/drawing/2014/main" id="{F68E0456-C1B2-999D-906F-FC6FEAC38FB6}"/>
              </a:ext>
            </a:extLst>
          </p:cNvPr>
          <p:cNvSpPr/>
          <p:nvPr/>
        </p:nvSpPr>
        <p:spPr>
          <a:xfrm rot="228186">
            <a:off x="3833981" y="1358521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Oval 65">
            <a:extLst>
              <a:ext uri="{FF2B5EF4-FFF2-40B4-BE49-F238E27FC236}">
                <a16:creationId xmlns:a16="http://schemas.microsoft.com/office/drawing/2014/main" id="{75388289-E34F-CC56-0789-FA47153A00EE}"/>
              </a:ext>
            </a:extLst>
          </p:cNvPr>
          <p:cNvSpPr/>
          <p:nvPr/>
        </p:nvSpPr>
        <p:spPr>
          <a:xfrm rot="228186">
            <a:off x="3833981" y="14135547"/>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TextBox 66">
            <a:extLst>
              <a:ext uri="{FF2B5EF4-FFF2-40B4-BE49-F238E27FC236}">
                <a16:creationId xmlns:a16="http://schemas.microsoft.com/office/drawing/2014/main" id="{E3384531-D81A-40E0-6994-6A91038A6538}"/>
              </a:ext>
            </a:extLst>
          </p:cNvPr>
          <p:cNvSpPr txBox="1"/>
          <p:nvPr/>
        </p:nvSpPr>
        <p:spPr>
          <a:xfrm>
            <a:off x="2855439" y="12936506"/>
            <a:ext cx="61266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Idea</a:t>
            </a:r>
          </a:p>
        </p:txBody>
      </p:sp>
      <p:sp>
        <p:nvSpPr>
          <p:cNvPr id="68" name="TextBox 67">
            <a:extLst>
              <a:ext uri="{FF2B5EF4-FFF2-40B4-BE49-F238E27FC236}">
                <a16:creationId xmlns:a16="http://schemas.microsoft.com/office/drawing/2014/main" id="{B3A55B73-E593-DD2C-7E8C-3C471773E948}"/>
              </a:ext>
            </a:extLst>
          </p:cNvPr>
          <p:cNvSpPr txBox="1"/>
          <p:nvPr/>
        </p:nvSpPr>
        <p:spPr>
          <a:xfrm>
            <a:off x="2718195" y="13434681"/>
            <a:ext cx="854721"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Design</a:t>
            </a:r>
          </a:p>
        </p:txBody>
      </p:sp>
      <p:sp>
        <p:nvSpPr>
          <p:cNvPr id="69" name="TextBox 68">
            <a:extLst>
              <a:ext uri="{FF2B5EF4-FFF2-40B4-BE49-F238E27FC236}">
                <a16:creationId xmlns:a16="http://schemas.microsoft.com/office/drawing/2014/main" id="{C87BE607-41E9-44BF-0310-181E805B7F2D}"/>
              </a:ext>
            </a:extLst>
          </p:cNvPr>
          <p:cNvSpPr txBox="1"/>
          <p:nvPr/>
        </p:nvSpPr>
        <p:spPr>
          <a:xfrm>
            <a:off x="2468537" y="14041688"/>
            <a:ext cx="1165063"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Prototype</a:t>
            </a:r>
          </a:p>
        </p:txBody>
      </p:sp>
      <p:sp>
        <p:nvSpPr>
          <p:cNvPr id="70" name="TextBox 69">
            <a:extLst>
              <a:ext uri="{FF2B5EF4-FFF2-40B4-BE49-F238E27FC236}">
                <a16:creationId xmlns:a16="http://schemas.microsoft.com/office/drawing/2014/main" id="{79F8A049-744D-CF5B-1492-49EEE563B265}"/>
              </a:ext>
            </a:extLst>
          </p:cNvPr>
          <p:cNvSpPr txBox="1"/>
          <p:nvPr/>
        </p:nvSpPr>
        <p:spPr>
          <a:xfrm>
            <a:off x="973026" y="14591244"/>
            <a:ext cx="272125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IP (Trade Secret / Patent)</a:t>
            </a:r>
          </a:p>
        </p:txBody>
      </p:sp>
      <p:sp>
        <p:nvSpPr>
          <p:cNvPr id="71" name="Oval 70">
            <a:extLst>
              <a:ext uri="{FF2B5EF4-FFF2-40B4-BE49-F238E27FC236}">
                <a16:creationId xmlns:a16="http://schemas.microsoft.com/office/drawing/2014/main" id="{A77286FC-5936-8C84-7A6E-B9934B973962}"/>
              </a:ext>
            </a:extLst>
          </p:cNvPr>
          <p:cNvSpPr/>
          <p:nvPr/>
        </p:nvSpPr>
        <p:spPr>
          <a:xfrm rot="228186">
            <a:off x="3833981" y="14685880"/>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BD5AB0D3-5EAA-440C-16C7-1E4532CE6811}"/>
              </a:ext>
            </a:extLst>
          </p:cNvPr>
          <p:cNvSpPr txBox="1"/>
          <p:nvPr/>
        </p:nvSpPr>
        <p:spPr>
          <a:xfrm>
            <a:off x="746849" y="15156071"/>
            <a:ext cx="2958117"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Documentation &amp; Packaging</a:t>
            </a:r>
          </a:p>
        </p:txBody>
      </p:sp>
      <p:sp>
        <p:nvSpPr>
          <p:cNvPr id="73" name="Oval 72">
            <a:extLst>
              <a:ext uri="{FF2B5EF4-FFF2-40B4-BE49-F238E27FC236}">
                <a16:creationId xmlns:a16="http://schemas.microsoft.com/office/drawing/2014/main" id="{DE6406F7-D577-F354-FB83-238B080D1DB3}"/>
              </a:ext>
            </a:extLst>
          </p:cNvPr>
          <p:cNvSpPr/>
          <p:nvPr/>
        </p:nvSpPr>
        <p:spPr>
          <a:xfrm rot="228186">
            <a:off x="3833981" y="1523621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4" name="Straight Connector 73">
            <a:extLst>
              <a:ext uri="{FF2B5EF4-FFF2-40B4-BE49-F238E27FC236}">
                <a16:creationId xmlns:a16="http://schemas.microsoft.com/office/drawing/2014/main" id="{E4E45DB9-3A68-C36B-F85D-35F3D78132E2}"/>
              </a:ext>
            </a:extLst>
          </p:cNvPr>
          <p:cNvCxnSpPr>
            <a:cxnSpLocks/>
          </p:cNvCxnSpPr>
          <p:nvPr/>
        </p:nvCxnSpPr>
        <p:spPr>
          <a:xfrm flipH="1">
            <a:off x="3694284" y="13125689"/>
            <a:ext cx="12507" cy="2208979"/>
          </a:xfrm>
          <a:prstGeom prst="line">
            <a:avLst/>
          </a:prstGeom>
          <a:ln>
            <a:solidFill>
              <a:srgbClr val="0C1622"/>
            </a:solidFill>
            <a:prstDash val="lgDashDotDot"/>
          </a:ln>
        </p:spPr>
        <p:style>
          <a:lnRef idx="1">
            <a:schemeClr val="accent1"/>
          </a:lnRef>
          <a:fillRef idx="0">
            <a:schemeClr val="accent1"/>
          </a:fillRef>
          <a:effectRef idx="0">
            <a:schemeClr val="accent1"/>
          </a:effectRef>
          <a:fontRef idx="minor">
            <a:schemeClr val="tx1"/>
          </a:fontRef>
        </p:style>
      </p:cxnSp>
      <p:pic>
        <p:nvPicPr>
          <p:cNvPr id="75" name="Graphic 74" descr="Handshake with solid fill">
            <a:extLst>
              <a:ext uri="{FF2B5EF4-FFF2-40B4-BE49-F238E27FC236}">
                <a16:creationId xmlns:a16="http://schemas.microsoft.com/office/drawing/2014/main" id="{1A3D208B-61FC-373E-AAA4-FCD52B0C8C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0150" y="13813921"/>
            <a:ext cx="914400" cy="914400"/>
          </a:xfrm>
          <a:prstGeom prst="rect">
            <a:avLst/>
          </a:prstGeom>
        </p:spPr>
      </p:pic>
      <p:sp>
        <p:nvSpPr>
          <p:cNvPr id="85" name="Oval 84">
            <a:extLst>
              <a:ext uri="{FF2B5EF4-FFF2-40B4-BE49-F238E27FC236}">
                <a16:creationId xmlns:a16="http://schemas.microsoft.com/office/drawing/2014/main" id="{CE75D752-BF01-9AF8-D0A9-52A8A61B9A3A}"/>
              </a:ext>
            </a:extLst>
          </p:cNvPr>
          <p:cNvSpPr/>
          <p:nvPr/>
        </p:nvSpPr>
        <p:spPr>
          <a:xfrm rot="228186">
            <a:off x="6349759" y="13275797"/>
            <a:ext cx="183468" cy="181615"/>
          </a:xfrm>
          <a:prstGeom prst="ellipse">
            <a:avLst/>
          </a:prstGeom>
          <a:solidFill>
            <a:srgbClr val="0C162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Oval 85">
            <a:extLst>
              <a:ext uri="{FF2B5EF4-FFF2-40B4-BE49-F238E27FC236}">
                <a16:creationId xmlns:a16="http://schemas.microsoft.com/office/drawing/2014/main" id="{E1A2319F-E5E0-669A-9FCB-BC5F5D2B3E8E}"/>
              </a:ext>
            </a:extLst>
          </p:cNvPr>
          <p:cNvSpPr/>
          <p:nvPr/>
        </p:nvSpPr>
        <p:spPr>
          <a:xfrm rot="228186">
            <a:off x="6380299" y="15207419"/>
            <a:ext cx="183468" cy="181615"/>
          </a:xfrm>
          <a:prstGeom prst="ellipse">
            <a:avLst/>
          </a:prstGeom>
          <a:solidFill>
            <a:srgbClr val="0C162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TextBox 86">
            <a:extLst>
              <a:ext uri="{FF2B5EF4-FFF2-40B4-BE49-F238E27FC236}">
                <a16:creationId xmlns:a16="http://schemas.microsoft.com/office/drawing/2014/main" id="{24F8D7DD-9E10-4555-D7A4-4817087EF5B6}"/>
              </a:ext>
            </a:extLst>
          </p:cNvPr>
          <p:cNvSpPr txBox="1"/>
          <p:nvPr/>
        </p:nvSpPr>
        <p:spPr>
          <a:xfrm>
            <a:off x="5515730" y="14773849"/>
            <a:ext cx="2018501"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Sale of Design &amp; IP</a:t>
            </a:r>
          </a:p>
        </p:txBody>
      </p:sp>
      <p:sp>
        <p:nvSpPr>
          <p:cNvPr id="88" name="TextBox 87">
            <a:extLst>
              <a:ext uri="{FF2B5EF4-FFF2-40B4-BE49-F238E27FC236}">
                <a16:creationId xmlns:a16="http://schemas.microsoft.com/office/drawing/2014/main" id="{5C151936-7294-D4AE-48E0-064743031DF8}"/>
              </a:ext>
            </a:extLst>
          </p:cNvPr>
          <p:cNvSpPr txBox="1"/>
          <p:nvPr/>
        </p:nvSpPr>
        <p:spPr>
          <a:xfrm>
            <a:off x="5387168" y="13444589"/>
            <a:ext cx="2275623"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Expertise Relocation</a:t>
            </a:r>
          </a:p>
        </p:txBody>
      </p:sp>
      <p:sp>
        <p:nvSpPr>
          <p:cNvPr id="89" name="Left Bracket 88">
            <a:extLst>
              <a:ext uri="{FF2B5EF4-FFF2-40B4-BE49-F238E27FC236}">
                <a16:creationId xmlns:a16="http://schemas.microsoft.com/office/drawing/2014/main" id="{18BFF6EB-C0B4-AE05-23D1-754D8A2DAE38}"/>
              </a:ext>
            </a:extLst>
          </p:cNvPr>
          <p:cNvSpPr/>
          <p:nvPr/>
        </p:nvSpPr>
        <p:spPr>
          <a:xfrm rot="16200000">
            <a:off x="4872007" y="14242969"/>
            <a:ext cx="406375" cy="2740456"/>
          </a:xfrm>
          <a:prstGeom prst="leftBracket">
            <a:avLst>
              <a:gd name="adj" fmla="val 76271"/>
            </a:avLst>
          </a:prstGeom>
          <a:ln>
            <a:solidFill>
              <a:srgbClr val="0C1622"/>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Left Bracket 89">
            <a:extLst>
              <a:ext uri="{FF2B5EF4-FFF2-40B4-BE49-F238E27FC236}">
                <a16:creationId xmlns:a16="http://schemas.microsoft.com/office/drawing/2014/main" id="{FAA2173B-1E77-0839-4335-6219D518680B}"/>
              </a:ext>
            </a:extLst>
          </p:cNvPr>
          <p:cNvSpPr/>
          <p:nvPr/>
        </p:nvSpPr>
        <p:spPr>
          <a:xfrm rot="16200000" flipH="1">
            <a:off x="7607486" y="11557463"/>
            <a:ext cx="468488" cy="2820206"/>
          </a:xfrm>
          <a:prstGeom prst="leftBracket">
            <a:avLst>
              <a:gd name="adj" fmla="val 76271"/>
            </a:avLst>
          </a:prstGeom>
          <a:ln>
            <a:solidFill>
              <a:srgbClr val="0C1622"/>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TextBox 90">
            <a:extLst>
              <a:ext uri="{FF2B5EF4-FFF2-40B4-BE49-F238E27FC236}">
                <a16:creationId xmlns:a16="http://schemas.microsoft.com/office/drawing/2014/main" id="{0825930B-BEC0-6CF8-745A-3F1F4E791203}"/>
              </a:ext>
            </a:extLst>
          </p:cNvPr>
          <p:cNvSpPr txBox="1"/>
          <p:nvPr/>
        </p:nvSpPr>
        <p:spPr>
          <a:xfrm>
            <a:off x="591820" y="16103941"/>
            <a:ext cx="5682428" cy="830997"/>
          </a:xfrm>
          <a:prstGeom prst="rect">
            <a:avLst/>
          </a:prstGeom>
          <a:noFill/>
        </p:spPr>
        <p:txBody>
          <a:bodyPr wrap="square" rtlCol="0">
            <a:spAutoFit/>
          </a:bodyPr>
          <a:lstStyle/>
          <a:p>
            <a:pPr algn="ctr"/>
            <a:r>
              <a:rPr lang="en-US" sz="1600" dirty="0"/>
              <a:t>Product Crafts will own the design, development, prototyping, IP protection and deliverance of a ready-to-manufacture product that can be marketed and sold from day 1</a:t>
            </a:r>
          </a:p>
        </p:txBody>
      </p:sp>
      <p:sp>
        <p:nvSpPr>
          <p:cNvPr id="92" name="TextBox 91">
            <a:extLst>
              <a:ext uri="{FF2B5EF4-FFF2-40B4-BE49-F238E27FC236}">
                <a16:creationId xmlns:a16="http://schemas.microsoft.com/office/drawing/2014/main" id="{4EA0B2AA-A731-9A26-E164-90DB711D6E8F}"/>
              </a:ext>
            </a:extLst>
          </p:cNvPr>
          <p:cNvSpPr txBox="1"/>
          <p:nvPr/>
        </p:nvSpPr>
        <p:spPr>
          <a:xfrm>
            <a:off x="6566917" y="16090725"/>
            <a:ext cx="5116062" cy="830997"/>
          </a:xfrm>
          <a:prstGeom prst="rect">
            <a:avLst/>
          </a:prstGeom>
          <a:noFill/>
        </p:spPr>
        <p:txBody>
          <a:bodyPr wrap="square" rtlCol="0">
            <a:spAutoFit/>
          </a:bodyPr>
          <a:lstStyle/>
          <a:p>
            <a:pPr algn="ctr"/>
            <a:r>
              <a:rPr lang="en-US" sz="1600" dirty="0"/>
              <a:t>Partner can start the production and sales post the sale of Design IP. Product Crafts will support with necessary kick start and post-production design services as required</a:t>
            </a:r>
          </a:p>
        </p:txBody>
      </p:sp>
      <p:sp>
        <p:nvSpPr>
          <p:cNvPr id="2" name="TextBox 1">
            <a:extLst>
              <a:ext uri="{FF2B5EF4-FFF2-40B4-BE49-F238E27FC236}">
                <a16:creationId xmlns:a16="http://schemas.microsoft.com/office/drawing/2014/main" id="{289D6839-B0D7-CB6B-BB60-1DBD10D86905}"/>
              </a:ext>
            </a:extLst>
          </p:cNvPr>
          <p:cNvSpPr txBox="1"/>
          <p:nvPr/>
        </p:nvSpPr>
        <p:spPr>
          <a:xfrm>
            <a:off x="822075" y="5589101"/>
            <a:ext cx="6147260"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Welcome to a New World of Innovation</a:t>
            </a:r>
          </a:p>
        </p:txBody>
      </p:sp>
      <p:sp>
        <p:nvSpPr>
          <p:cNvPr id="53" name="TextBox 52">
            <a:extLst>
              <a:ext uri="{FF2B5EF4-FFF2-40B4-BE49-F238E27FC236}">
                <a16:creationId xmlns:a16="http://schemas.microsoft.com/office/drawing/2014/main" id="{CD0A4E50-6D11-8CEA-0277-CAEBE6BEF7E3}"/>
              </a:ext>
            </a:extLst>
          </p:cNvPr>
          <p:cNvSpPr txBox="1"/>
          <p:nvPr/>
        </p:nvSpPr>
        <p:spPr>
          <a:xfrm>
            <a:off x="881690" y="6230990"/>
            <a:ext cx="7324450" cy="923330"/>
          </a:xfrm>
          <a:prstGeom prst="rect">
            <a:avLst/>
          </a:prstGeom>
          <a:noFill/>
        </p:spPr>
        <p:txBody>
          <a:bodyPr wrap="square">
            <a:spAutoFit/>
          </a:bodyPr>
          <a:lstStyle/>
          <a:p>
            <a:pPr algn="just"/>
            <a:r>
              <a:rPr lang="en-US" dirty="0">
                <a:solidFill>
                  <a:schemeClr val="bg1"/>
                </a:solidFill>
                <a:latin typeface="Cambria Math" panose="02040503050406030204" pitchFamily="18" charset="0"/>
                <a:ea typeface="Cambria Math" panose="02040503050406030204" pitchFamily="18" charset="0"/>
              </a:rPr>
              <a:t>Product Crafts is a new product design company. At Product Crafts, we craft and deliver new-to-the-world products that are ready for production, marketing and sales on day 1</a:t>
            </a:r>
          </a:p>
        </p:txBody>
      </p:sp>
      <p:sp>
        <p:nvSpPr>
          <p:cNvPr id="62" name="TextBox 61">
            <a:extLst>
              <a:ext uri="{FF2B5EF4-FFF2-40B4-BE49-F238E27FC236}">
                <a16:creationId xmlns:a16="http://schemas.microsoft.com/office/drawing/2014/main" id="{C13838D4-F69F-ECCA-F54D-09FEF06C51CA}"/>
              </a:ext>
            </a:extLst>
          </p:cNvPr>
          <p:cNvSpPr txBox="1"/>
          <p:nvPr/>
        </p:nvSpPr>
        <p:spPr>
          <a:xfrm>
            <a:off x="5330246" y="166716"/>
            <a:ext cx="750526" cy="369332"/>
          </a:xfrm>
          <a:prstGeom prst="rect">
            <a:avLst/>
          </a:prstGeom>
          <a:noFill/>
        </p:spPr>
        <p:txBody>
          <a:bodyPr wrap="none" rtlCol="0">
            <a:spAutoFit/>
          </a:bodyPr>
          <a:lstStyle/>
          <a:p>
            <a:r>
              <a:rPr lang="en-US" dirty="0"/>
              <a:t>Home</a:t>
            </a:r>
          </a:p>
        </p:txBody>
      </p:sp>
      <p:sp>
        <p:nvSpPr>
          <p:cNvPr id="97" name="TextBox 96">
            <a:extLst>
              <a:ext uri="{FF2B5EF4-FFF2-40B4-BE49-F238E27FC236}">
                <a16:creationId xmlns:a16="http://schemas.microsoft.com/office/drawing/2014/main" id="{C2EE50E9-FA20-19DA-B419-5728F7A1BC83}"/>
              </a:ext>
            </a:extLst>
          </p:cNvPr>
          <p:cNvSpPr txBox="1"/>
          <p:nvPr/>
        </p:nvSpPr>
        <p:spPr>
          <a:xfrm>
            <a:off x="9161405" y="166716"/>
            <a:ext cx="1380763" cy="369332"/>
          </a:xfrm>
          <a:prstGeom prst="rect">
            <a:avLst/>
          </a:prstGeom>
          <a:noFill/>
        </p:spPr>
        <p:txBody>
          <a:bodyPr wrap="none" rtlCol="0">
            <a:spAutoFit/>
          </a:bodyPr>
          <a:lstStyle/>
          <a:p>
            <a:r>
              <a:rPr lang="en-US" dirty="0"/>
              <a:t>Crafters Blog</a:t>
            </a:r>
          </a:p>
        </p:txBody>
      </p:sp>
      <p:sp>
        <p:nvSpPr>
          <p:cNvPr id="98" name="TextBox 97">
            <a:extLst>
              <a:ext uri="{FF2B5EF4-FFF2-40B4-BE49-F238E27FC236}">
                <a16:creationId xmlns:a16="http://schemas.microsoft.com/office/drawing/2014/main" id="{1A351CA3-D268-F7B8-4348-9C64AFB7831F}"/>
              </a:ext>
            </a:extLst>
          </p:cNvPr>
          <p:cNvSpPr txBox="1"/>
          <p:nvPr/>
        </p:nvSpPr>
        <p:spPr>
          <a:xfrm>
            <a:off x="6196962" y="166716"/>
            <a:ext cx="1143326" cy="369332"/>
          </a:xfrm>
          <a:prstGeom prst="rect">
            <a:avLst/>
          </a:prstGeom>
          <a:noFill/>
        </p:spPr>
        <p:txBody>
          <a:bodyPr wrap="none" rtlCol="0">
            <a:spAutoFit/>
          </a:bodyPr>
          <a:lstStyle/>
          <a:p>
            <a:r>
              <a:rPr lang="en-US" dirty="0"/>
              <a:t>The Board</a:t>
            </a:r>
          </a:p>
        </p:txBody>
      </p:sp>
      <p:sp>
        <p:nvSpPr>
          <p:cNvPr id="99" name="TextBox 98">
            <a:extLst>
              <a:ext uri="{FF2B5EF4-FFF2-40B4-BE49-F238E27FC236}">
                <a16:creationId xmlns:a16="http://schemas.microsoft.com/office/drawing/2014/main" id="{D08B9EB8-F58A-C790-6963-082AD815A7AC}"/>
              </a:ext>
            </a:extLst>
          </p:cNvPr>
          <p:cNvSpPr txBox="1"/>
          <p:nvPr/>
        </p:nvSpPr>
        <p:spPr>
          <a:xfrm>
            <a:off x="7549630" y="166716"/>
            <a:ext cx="1532343" cy="369332"/>
          </a:xfrm>
          <a:prstGeom prst="rect">
            <a:avLst/>
          </a:prstGeom>
          <a:noFill/>
        </p:spPr>
        <p:txBody>
          <a:bodyPr wrap="none" rtlCol="0">
            <a:spAutoFit/>
          </a:bodyPr>
          <a:lstStyle/>
          <a:p>
            <a:r>
              <a:rPr lang="en-US" dirty="0"/>
              <a:t>Design Gallery</a:t>
            </a:r>
          </a:p>
        </p:txBody>
      </p:sp>
      <p:sp>
        <p:nvSpPr>
          <p:cNvPr id="106" name="TextBox 105">
            <a:extLst>
              <a:ext uri="{FF2B5EF4-FFF2-40B4-BE49-F238E27FC236}">
                <a16:creationId xmlns:a16="http://schemas.microsoft.com/office/drawing/2014/main" id="{E605950E-AE87-6621-CEBD-40BA871E017D}"/>
              </a:ext>
            </a:extLst>
          </p:cNvPr>
          <p:cNvSpPr txBox="1"/>
          <p:nvPr/>
        </p:nvSpPr>
        <p:spPr>
          <a:xfrm>
            <a:off x="10749411" y="-235695"/>
            <a:ext cx="609462" cy="830997"/>
          </a:xfrm>
          <a:prstGeom prst="rect">
            <a:avLst/>
          </a:prstGeom>
          <a:noFill/>
        </p:spPr>
        <p:txBody>
          <a:bodyPr wrap="none" rtlCol="0" anchor="t">
            <a:spAutoFit/>
          </a:bodyPr>
          <a:lstStyle/>
          <a:p>
            <a:r>
              <a:rPr lang="en-US" sz="4800" dirty="0"/>
              <a:t>…</a:t>
            </a:r>
          </a:p>
        </p:txBody>
      </p:sp>
      <p:sp>
        <p:nvSpPr>
          <p:cNvPr id="3" name="Rectangle 2">
            <a:extLst>
              <a:ext uri="{FF2B5EF4-FFF2-40B4-BE49-F238E27FC236}">
                <a16:creationId xmlns:a16="http://schemas.microsoft.com/office/drawing/2014/main" id="{9305891D-F609-6114-AF26-CA98D948B006}"/>
              </a:ext>
            </a:extLst>
          </p:cNvPr>
          <p:cNvSpPr/>
          <p:nvPr/>
        </p:nvSpPr>
        <p:spPr>
          <a:xfrm>
            <a:off x="0" y="17468850"/>
            <a:ext cx="12090400" cy="794516"/>
          </a:xfrm>
          <a:prstGeom prst="rect">
            <a:avLst/>
          </a:prstGeom>
          <a:solidFill>
            <a:srgbClr val="0C16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5A63E950-DB88-1F82-4712-1055E75E08E8}"/>
              </a:ext>
            </a:extLst>
          </p:cNvPr>
          <p:cNvGrpSpPr/>
          <p:nvPr/>
        </p:nvGrpSpPr>
        <p:grpSpPr>
          <a:xfrm>
            <a:off x="385967" y="17494634"/>
            <a:ext cx="611499" cy="591030"/>
            <a:chOff x="2867267" y="2626823"/>
            <a:chExt cx="1353531" cy="1371600"/>
          </a:xfrm>
          <a:solidFill>
            <a:schemeClr val="accent2"/>
          </a:solidFill>
        </p:grpSpPr>
        <p:sp>
          <p:nvSpPr>
            <p:cNvPr id="108" name="Oval 107">
              <a:extLst>
                <a:ext uri="{FF2B5EF4-FFF2-40B4-BE49-F238E27FC236}">
                  <a16:creationId xmlns:a16="http://schemas.microsoft.com/office/drawing/2014/main" id="{5A523E7C-31FF-DF6B-23E2-BF71D1D092C9}"/>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10C4A1AD-D0A3-A0C9-1BD3-F084A9FBF9E1}"/>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47D2C80-6D61-D39F-4A58-48576DC49103}"/>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23ADCE36-7DDF-40D8-F0E8-4C4727327C31}"/>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740E798-2502-9646-6CA7-86C85DF2B888}"/>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4" name="Picture 8" descr="White LinkedIn Square Logo Icon">
            <a:extLst>
              <a:ext uri="{FF2B5EF4-FFF2-40B4-BE49-F238E27FC236}">
                <a16:creationId xmlns:a16="http://schemas.microsoft.com/office/drawing/2014/main" id="{318513E5-7504-7874-303D-09115FBF3E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5941"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8" descr="Black X Logo - Free Vectors &amp; PSDs to Download">
            <a:extLst>
              <a:ext uri="{FF2B5EF4-FFF2-40B4-BE49-F238E27FC236}">
                <a16:creationId xmlns:a16="http://schemas.microsoft.com/office/drawing/2014/main" id="{406949A0-ACB7-4773-017D-470CAC19A1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24622"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0" descr="Free png black youtube logo best clip art free large images | Youtube logo,  Black and white instagram, Instagram logo">
            <a:extLst>
              <a:ext uri="{FF2B5EF4-FFF2-40B4-BE49-F238E27FC236}">
                <a16:creationId xmlns:a16="http://schemas.microsoft.com/office/drawing/2014/main" id="{DC836F83-04E3-4654-4DFC-8BFD5505EF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2440598"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50EC34CC-8377-6898-F529-77F59C2FC8FE}"/>
              </a:ext>
            </a:extLst>
          </p:cNvPr>
          <p:cNvSpPr txBox="1"/>
          <p:nvPr/>
        </p:nvSpPr>
        <p:spPr>
          <a:xfrm>
            <a:off x="10859251" y="17534994"/>
            <a:ext cx="1024639" cy="369332"/>
          </a:xfrm>
          <a:prstGeom prst="rect">
            <a:avLst/>
          </a:prstGeom>
          <a:noFill/>
        </p:spPr>
        <p:txBody>
          <a:bodyPr wrap="none" rtlCol="0">
            <a:spAutoFit/>
          </a:bodyPr>
          <a:lstStyle/>
          <a:p>
            <a:r>
              <a:rPr lang="en-US" dirty="0">
                <a:solidFill>
                  <a:schemeClr val="bg1"/>
                </a:solidFill>
              </a:rPr>
              <a:t>About us</a:t>
            </a:r>
          </a:p>
        </p:txBody>
      </p:sp>
      <p:sp>
        <p:nvSpPr>
          <p:cNvPr id="125" name="TextBox 124">
            <a:extLst>
              <a:ext uri="{FF2B5EF4-FFF2-40B4-BE49-F238E27FC236}">
                <a16:creationId xmlns:a16="http://schemas.microsoft.com/office/drawing/2014/main" id="{55CE08B9-FCBB-ECF2-A61C-392676152455}"/>
              </a:ext>
            </a:extLst>
          </p:cNvPr>
          <p:cNvSpPr txBox="1"/>
          <p:nvPr/>
        </p:nvSpPr>
        <p:spPr>
          <a:xfrm>
            <a:off x="8206140" y="17534994"/>
            <a:ext cx="1173591" cy="369332"/>
          </a:xfrm>
          <a:prstGeom prst="rect">
            <a:avLst/>
          </a:prstGeom>
          <a:noFill/>
        </p:spPr>
        <p:txBody>
          <a:bodyPr wrap="none" rtlCol="0">
            <a:spAutoFit/>
          </a:bodyPr>
          <a:lstStyle/>
          <a:p>
            <a:r>
              <a:rPr lang="en-US" dirty="0">
                <a:solidFill>
                  <a:schemeClr val="bg1"/>
                </a:solidFill>
              </a:rPr>
              <a:t>Contact us</a:t>
            </a:r>
          </a:p>
        </p:txBody>
      </p:sp>
      <p:sp>
        <p:nvSpPr>
          <p:cNvPr id="126" name="TextBox 125">
            <a:extLst>
              <a:ext uri="{FF2B5EF4-FFF2-40B4-BE49-F238E27FC236}">
                <a16:creationId xmlns:a16="http://schemas.microsoft.com/office/drawing/2014/main" id="{7FDE8A6E-51FC-7F2B-6573-A27CB6EA112D}"/>
              </a:ext>
            </a:extLst>
          </p:cNvPr>
          <p:cNvSpPr txBox="1"/>
          <p:nvPr/>
        </p:nvSpPr>
        <p:spPr>
          <a:xfrm>
            <a:off x="9486593" y="17534994"/>
            <a:ext cx="1265796" cy="369332"/>
          </a:xfrm>
          <a:prstGeom prst="rect">
            <a:avLst/>
          </a:prstGeom>
          <a:noFill/>
        </p:spPr>
        <p:txBody>
          <a:bodyPr wrap="none" rtlCol="0">
            <a:spAutoFit/>
          </a:bodyPr>
          <a:lstStyle/>
          <a:p>
            <a:r>
              <a:rPr lang="en-US" dirty="0">
                <a:solidFill>
                  <a:schemeClr val="bg1"/>
                </a:solidFill>
              </a:rPr>
              <a:t>Partnership</a:t>
            </a:r>
          </a:p>
        </p:txBody>
      </p:sp>
      <p:sp>
        <p:nvSpPr>
          <p:cNvPr id="127" name="TextBox 126">
            <a:extLst>
              <a:ext uri="{FF2B5EF4-FFF2-40B4-BE49-F238E27FC236}">
                <a16:creationId xmlns:a16="http://schemas.microsoft.com/office/drawing/2014/main" id="{7F2C5BE5-3A63-B027-D074-CF84FFBF0998}"/>
              </a:ext>
            </a:extLst>
          </p:cNvPr>
          <p:cNvSpPr txBox="1"/>
          <p:nvPr/>
        </p:nvSpPr>
        <p:spPr>
          <a:xfrm>
            <a:off x="6965840" y="17534994"/>
            <a:ext cx="1033232" cy="369332"/>
          </a:xfrm>
          <a:prstGeom prst="rect">
            <a:avLst/>
          </a:prstGeom>
          <a:noFill/>
        </p:spPr>
        <p:txBody>
          <a:bodyPr wrap="none" rtlCol="0">
            <a:spAutoFit/>
          </a:bodyPr>
          <a:lstStyle/>
          <a:p>
            <a:r>
              <a:rPr lang="en-US" dirty="0">
                <a:solidFill>
                  <a:schemeClr val="bg1"/>
                </a:solidFill>
              </a:rPr>
              <a:t>Research</a:t>
            </a:r>
          </a:p>
        </p:txBody>
      </p:sp>
      <p:cxnSp>
        <p:nvCxnSpPr>
          <p:cNvPr id="128" name="Straight Connector 127">
            <a:extLst>
              <a:ext uri="{FF2B5EF4-FFF2-40B4-BE49-F238E27FC236}">
                <a16:creationId xmlns:a16="http://schemas.microsoft.com/office/drawing/2014/main" id="{52CBAD31-CE7D-6A8A-1175-14ACCB693FFF}"/>
              </a:ext>
            </a:extLst>
          </p:cNvPr>
          <p:cNvCxnSpPr>
            <a:cxnSpLocks/>
          </p:cNvCxnSpPr>
          <p:nvPr/>
        </p:nvCxnSpPr>
        <p:spPr>
          <a:xfrm>
            <a:off x="6388999" y="16081829"/>
            <a:ext cx="0" cy="987592"/>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3643D29-9666-71B1-7C34-0A4DA2918A57}"/>
              </a:ext>
            </a:extLst>
          </p:cNvPr>
          <p:cNvCxnSpPr>
            <a:cxnSpLocks/>
          </p:cNvCxnSpPr>
          <p:nvPr/>
        </p:nvCxnSpPr>
        <p:spPr>
          <a:xfrm>
            <a:off x="535461" y="15930369"/>
            <a:ext cx="11348429"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0938F05-ED21-4669-15FB-A40E43420D7A}"/>
              </a:ext>
            </a:extLst>
          </p:cNvPr>
          <p:cNvSpPr/>
          <p:nvPr/>
        </p:nvSpPr>
        <p:spPr>
          <a:xfrm rot="228186">
            <a:off x="445526" y="1618647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Oval 130">
            <a:extLst>
              <a:ext uri="{FF2B5EF4-FFF2-40B4-BE49-F238E27FC236}">
                <a16:creationId xmlns:a16="http://schemas.microsoft.com/office/drawing/2014/main" id="{FC23168F-9E31-57BD-BF91-F80913481AE6}"/>
              </a:ext>
            </a:extLst>
          </p:cNvPr>
          <p:cNvSpPr/>
          <p:nvPr/>
        </p:nvSpPr>
        <p:spPr>
          <a:xfrm rot="228186">
            <a:off x="6457986" y="16183240"/>
            <a:ext cx="183468" cy="181615"/>
          </a:xfrm>
          <a:prstGeom prst="ellipse">
            <a:avLst/>
          </a:prstGeom>
          <a:solidFill>
            <a:schemeClr val="accent3">
              <a:lumMod val="75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3" name="Screen Recording 1051">
            <a:hlinkClick r:id="" action="ppaction://media"/>
            <a:extLst>
              <a:ext uri="{FF2B5EF4-FFF2-40B4-BE49-F238E27FC236}">
                <a16:creationId xmlns:a16="http://schemas.microsoft.com/office/drawing/2014/main" id="{CFC86EF7-66C6-F9FA-4861-FA685E620C91}"/>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8271138" y="5320536"/>
            <a:ext cx="3086100" cy="2038350"/>
          </a:xfrm>
          <a:prstGeom prst="rect">
            <a:avLst/>
          </a:prstGeom>
        </p:spPr>
      </p:pic>
      <p:cxnSp>
        <p:nvCxnSpPr>
          <p:cNvPr id="13" name="Straight Connector 12">
            <a:extLst>
              <a:ext uri="{FF2B5EF4-FFF2-40B4-BE49-F238E27FC236}">
                <a16:creationId xmlns:a16="http://schemas.microsoft.com/office/drawing/2014/main" id="{1B0B8087-0E76-5A74-E4F9-C73D40C1B627}"/>
              </a:ext>
            </a:extLst>
          </p:cNvPr>
          <p:cNvCxnSpPr>
            <a:stCxn id="104" idx="1"/>
            <a:endCxn id="104" idx="3"/>
          </p:cNvCxnSpPr>
          <p:nvPr/>
        </p:nvCxnSpPr>
        <p:spPr>
          <a:xfrm>
            <a:off x="591820" y="5190955"/>
            <a:ext cx="109243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0BE3B05-E778-5A77-EA1D-2702D100DF7E}"/>
              </a:ext>
            </a:extLst>
          </p:cNvPr>
          <p:cNvPicPr>
            <a:picLocks noChangeAspect="1"/>
          </p:cNvPicPr>
          <p:nvPr/>
        </p:nvPicPr>
        <p:blipFill rotWithShape="1">
          <a:blip r:embed="rId14"/>
          <a:srcRect r="5247"/>
          <a:stretch/>
        </p:blipFill>
        <p:spPr>
          <a:xfrm>
            <a:off x="1591970" y="1308421"/>
            <a:ext cx="9080171" cy="3239146"/>
          </a:xfrm>
          <a:prstGeom prst="rect">
            <a:avLst/>
          </a:prstGeom>
        </p:spPr>
      </p:pic>
      <p:sp>
        <p:nvSpPr>
          <p:cNvPr id="16" name="Oval 15">
            <a:extLst>
              <a:ext uri="{FF2B5EF4-FFF2-40B4-BE49-F238E27FC236}">
                <a16:creationId xmlns:a16="http://schemas.microsoft.com/office/drawing/2014/main" id="{622F3059-8203-5A50-2CD8-C77B18761C46}"/>
              </a:ext>
            </a:extLst>
          </p:cNvPr>
          <p:cNvSpPr/>
          <p:nvPr/>
        </p:nvSpPr>
        <p:spPr>
          <a:xfrm rot="797477">
            <a:off x="5093614"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52B3CFFE-1A36-7EAE-3774-1EC3B6DE56BF}"/>
              </a:ext>
            </a:extLst>
          </p:cNvPr>
          <p:cNvSpPr/>
          <p:nvPr/>
        </p:nvSpPr>
        <p:spPr>
          <a:xfrm rot="797477">
            <a:off x="5476346"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0E29CD7-0C7D-6382-63C7-6AE0C8A88A57}"/>
              </a:ext>
            </a:extLst>
          </p:cNvPr>
          <p:cNvSpPr/>
          <p:nvPr/>
        </p:nvSpPr>
        <p:spPr>
          <a:xfrm rot="797477">
            <a:off x="5859078"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54A8311-FD7F-2B22-FAE2-1EAE7152AEF0}"/>
              </a:ext>
            </a:extLst>
          </p:cNvPr>
          <p:cNvSpPr/>
          <p:nvPr/>
        </p:nvSpPr>
        <p:spPr>
          <a:xfrm rot="797477">
            <a:off x="6241810"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D975C1AC-EA17-C255-88F0-CB7F212177E8}"/>
              </a:ext>
            </a:extLst>
          </p:cNvPr>
          <p:cNvSpPr/>
          <p:nvPr/>
        </p:nvSpPr>
        <p:spPr>
          <a:xfrm rot="797477">
            <a:off x="6624540"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descr="A person in a uniform">
            <a:extLst>
              <a:ext uri="{FF2B5EF4-FFF2-40B4-BE49-F238E27FC236}">
                <a16:creationId xmlns:a16="http://schemas.microsoft.com/office/drawing/2014/main" id="{BE4BB9C9-14FA-E330-5139-889739E8981C}"/>
              </a:ext>
            </a:extLst>
          </p:cNvPr>
          <p:cNvPicPr>
            <a:picLocks noChangeAspect="1"/>
          </p:cNvPicPr>
          <p:nvPr/>
        </p:nvPicPr>
        <p:blipFill rotWithShape="1">
          <a:blip r:embed="rId15">
            <a:extLst>
              <a:ext uri="{28A0092B-C50C-407E-A947-70E740481C1C}">
                <a14:useLocalDpi xmlns:a14="http://schemas.microsoft.com/office/drawing/2010/main" val="0"/>
              </a:ext>
            </a:extLst>
          </a:blip>
          <a:srcRect l="16311" t="529" r="67175" b="-529"/>
          <a:stretch/>
        </p:blipFill>
        <p:spPr>
          <a:xfrm>
            <a:off x="-84011" y="1122373"/>
            <a:ext cx="1691041" cy="3727879"/>
          </a:xfrm>
          <a:prstGeom prst="rect">
            <a:avLst/>
          </a:prstGeom>
        </p:spPr>
      </p:pic>
      <p:pic>
        <p:nvPicPr>
          <p:cNvPr id="61" name="Picture 60">
            <a:extLst>
              <a:ext uri="{FF2B5EF4-FFF2-40B4-BE49-F238E27FC236}">
                <a16:creationId xmlns:a16="http://schemas.microsoft.com/office/drawing/2014/main" id="{171901D9-42B0-AF12-6116-F64E8336A810}"/>
              </a:ext>
            </a:extLst>
          </p:cNvPr>
          <p:cNvPicPr>
            <a:picLocks noChangeAspect="1"/>
          </p:cNvPicPr>
          <p:nvPr/>
        </p:nvPicPr>
        <p:blipFill rotWithShape="1">
          <a:blip r:embed="rId16"/>
          <a:srcRect l="31610" r="49215"/>
          <a:stretch/>
        </p:blipFill>
        <p:spPr>
          <a:xfrm>
            <a:off x="10570502" y="1327660"/>
            <a:ext cx="1667376" cy="3562634"/>
          </a:xfrm>
          <a:prstGeom prst="rect">
            <a:avLst/>
          </a:prstGeom>
        </p:spPr>
      </p:pic>
      <p:sp>
        <p:nvSpPr>
          <p:cNvPr id="93" name="Oval 92">
            <a:extLst>
              <a:ext uri="{FF2B5EF4-FFF2-40B4-BE49-F238E27FC236}">
                <a16:creationId xmlns:a16="http://schemas.microsoft.com/office/drawing/2014/main" id="{9D4AA4F8-9795-F876-D2AA-96D7F0168496}"/>
              </a:ext>
            </a:extLst>
          </p:cNvPr>
          <p:cNvSpPr/>
          <p:nvPr/>
        </p:nvSpPr>
        <p:spPr>
          <a:xfrm rot="228186">
            <a:off x="8931502" y="13556592"/>
            <a:ext cx="183468" cy="181615"/>
          </a:xfrm>
          <a:prstGeom prst="ellipse">
            <a:avLst/>
          </a:prstGeom>
          <a:solidFill>
            <a:schemeClr val="accent3">
              <a:lumMod val="75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4" name="Oval 93">
            <a:extLst>
              <a:ext uri="{FF2B5EF4-FFF2-40B4-BE49-F238E27FC236}">
                <a16:creationId xmlns:a16="http://schemas.microsoft.com/office/drawing/2014/main" id="{B102CA5F-E399-E8F4-183B-99BF0B98C5B5}"/>
              </a:ext>
            </a:extLst>
          </p:cNvPr>
          <p:cNvSpPr/>
          <p:nvPr/>
        </p:nvSpPr>
        <p:spPr>
          <a:xfrm rot="228186">
            <a:off x="8929848" y="14103302"/>
            <a:ext cx="183468" cy="181615"/>
          </a:xfrm>
          <a:prstGeom prst="ellipse">
            <a:avLst/>
          </a:prstGeom>
          <a:solidFill>
            <a:schemeClr val="accent3">
              <a:lumMod val="75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5" name="Oval 94">
            <a:extLst>
              <a:ext uri="{FF2B5EF4-FFF2-40B4-BE49-F238E27FC236}">
                <a16:creationId xmlns:a16="http://schemas.microsoft.com/office/drawing/2014/main" id="{DE1C7E48-AC0F-9AC8-5C7C-5E132AC5CC34}"/>
              </a:ext>
            </a:extLst>
          </p:cNvPr>
          <p:cNvSpPr/>
          <p:nvPr/>
        </p:nvSpPr>
        <p:spPr>
          <a:xfrm rot="228186">
            <a:off x="8929848" y="14649599"/>
            <a:ext cx="183468" cy="181615"/>
          </a:xfrm>
          <a:prstGeom prst="ellipse">
            <a:avLst/>
          </a:prstGeom>
          <a:solidFill>
            <a:schemeClr val="accent3">
              <a:lumMod val="75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6" name="TextBox 95">
            <a:extLst>
              <a:ext uri="{FF2B5EF4-FFF2-40B4-BE49-F238E27FC236}">
                <a16:creationId xmlns:a16="http://schemas.microsoft.com/office/drawing/2014/main" id="{8F461D64-E459-5F04-04C4-1F200298A33B}"/>
              </a:ext>
            </a:extLst>
          </p:cNvPr>
          <p:cNvSpPr txBox="1"/>
          <p:nvPr/>
        </p:nvSpPr>
        <p:spPr>
          <a:xfrm>
            <a:off x="9486594" y="13451220"/>
            <a:ext cx="128092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Production</a:t>
            </a:r>
          </a:p>
        </p:txBody>
      </p:sp>
      <p:sp>
        <p:nvSpPr>
          <p:cNvPr id="100" name="TextBox 99">
            <a:extLst>
              <a:ext uri="{FF2B5EF4-FFF2-40B4-BE49-F238E27FC236}">
                <a16:creationId xmlns:a16="http://schemas.microsoft.com/office/drawing/2014/main" id="{5D4EA94C-B66E-528B-D4F2-DB33AD174398}"/>
              </a:ext>
            </a:extLst>
          </p:cNvPr>
          <p:cNvSpPr txBox="1"/>
          <p:nvPr/>
        </p:nvSpPr>
        <p:spPr>
          <a:xfrm>
            <a:off x="9486594" y="13982589"/>
            <a:ext cx="119423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Marketing</a:t>
            </a:r>
          </a:p>
        </p:txBody>
      </p:sp>
      <p:sp>
        <p:nvSpPr>
          <p:cNvPr id="105" name="TextBox 104">
            <a:extLst>
              <a:ext uri="{FF2B5EF4-FFF2-40B4-BE49-F238E27FC236}">
                <a16:creationId xmlns:a16="http://schemas.microsoft.com/office/drawing/2014/main" id="{C25493A0-E507-385F-00DA-9F49BCE8CC69}"/>
              </a:ext>
            </a:extLst>
          </p:cNvPr>
          <p:cNvSpPr txBox="1"/>
          <p:nvPr/>
        </p:nvSpPr>
        <p:spPr>
          <a:xfrm>
            <a:off x="9486593" y="14544227"/>
            <a:ext cx="684803"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Sales</a:t>
            </a:r>
          </a:p>
        </p:txBody>
      </p:sp>
      <p:cxnSp>
        <p:nvCxnSpPr>
          <p:cNvPr id="111" name="Straight Connector 110">
            <a:extLst>
              <a:ext uri="{FF2B5EF4-FFF2-40B4-BE49-F238E27FC236}">
                <a16:creationId xmlns:a16="http://schemas.microsoft.com/office/drawing/2014/main" id="{6DC7DED1-720F-2FAB-6738-B67B4CDF5E5B}"/>
              </a:ext>
            </a:extLst>
          </p:cNvPr>
          <p:cNvCxnSpPr>
            <a:cxnSpLocks/>
          </p:cNvCxnSpPr>
          <p:nvPr/>
        </p:nvCxnSpPr>
        <p:spPr>
          <a:xfrm>
            <a:off x="9251774" y="13216786"/>
            <a:ext cx="0" cy="1633128"/>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C9641D9F-9E35-C642-6D74-A8EC9E5FDBC1}"/>
              </a:ext>
            </a:extLst>
          </p:cNvPr>
          <p:cNvSpPr/>
          <p:nvPr/>
        </p:nvSpPr>
        <p:spPr>
          <a:xfrm rot="228186">
            <a:off x="8930571" y="13018601"/>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5" name="TextBox 134">
            <a:extLst>
              <a:ext uri="{FF2B5EF4-FFF2-40B4-BE49-F238E27FC236}">
                <a16:creationId xmlns:a16="http://schemas.microsoft.com/office/drawing/2014/main" id="{DF487950-7359-6747-904C-5A3E6F45588C}"/>
              </a:ext>
            </a:extLst>
          </p:cNvPr>
          <p:cNvSpPr txBox="1"/>
          <p:nvPr/>
        </p:nvSpPr>
        <p:spPr>
          <a:xfrm>
            <a:off x="9487316" y="12913229"/>
            <a:ext cx="1721946"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Design Services</a:t>
            </a:r>
          </a:p>
        </p:txBody>
      </p:sp>
    </p:spTree>
    <p:extLst>
      <p:ext uri="{BB962C8B-B14F-4D97-AF65-F5344CB8AC3E}">
        <p14:creationId xmlns:p14="http://schemas.microsoft.com/office/powerpoint/2010/main" val="301949772"/>
      </p:ext>
    </p:extLst>
  </p:cSld>
  <p:clrMapOvr>
    <a:masterClrMapping/>
  </p:clrMapOvr>
  <mc:AlternateContent xmlns:mc="http://schemas.openxmlformats.org/markup-compatibility/2006" xmlns:p14="http://schemas.microsoft.com/office/powerpoint/2010/main">
    <mc:Choice Requires="p14">
      <p:transition spd="slow" p14:dur="2000" advTm="21947"/>
    </mc:Choice>
    <mc:Fallback xmlns="">
      <p:transition spd="slow" advTm="21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503" fill="hold"/>
                                        <p:tgtEl>
                                          <p:spTgt spid="13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7D84B059-FD59-B50C-B6BA-54379D3A05DF}"/>
              </a:ext>
            </a:extLst>
          </p:cNvPr>
          <p:cNvSpPr/>
          <p:nvPr/>
        </p:nvSpPr>
        <p:spPr>
          <a:xfrm>
            <a:off x="0" y="5194948"/>
            <a:ext cx="12192000" cy="66134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8F198AC-B9BC-A276-60DF-3A852CD56DBF}"/>
              </a:ext>
            </a:extLst>
          </p:cNvPr>
          <p:cNvSpPr/>
          <p:nvPr/>
        </p:nvSpPr>
        <p:spPr>
          <a:xfrm>
            <a:off x="0" y="0"/>
            <a:ext cx="12192000" cy="51813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18AB8373-8F41-4293-6173-381532E3032A}"/>
              </a:ext>
            </a:extLst>
          </p:cNvPr>
          <p:cNvSpPr/>
          <p:nvPr/>
        </p:nvSpPr>
        <p:spPr>
          <a:xfrm>
            <a:off x="0" y="0"/>
            <a:ext cx="12192000" cy="925490"/>
          </a:xfrm>
          <a:prstGeom prst="rect">
            <a:avLst/>
          </a:prstGeom>
          <a:solidFill>
            <a:schemeClr val="bg1"/>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EE79247-38D0-E4A5-24F7-36E782C845F2}"/>
              </a:ext>
            </a:extLst>
          </p:cNvPr>
          <p:cNvSpPr/>
          <p:nvPr/>
        </p:nvSpPr>
        <p:spPr>
          <a:xfrm>
            <a:off x="101601" y="11960837"/>
            <a:ext cx="11988799" cy="5282650"/>
          </a:xfrm>
          <a:prstGeom prst="roundRect">
            <a:avLst>
              <a:gd name="adj" fmla="val 501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Rectangle: Rounded Corners 103">
            <a:extLst>
              <a:ext uri="{FF2B5EF4-FFF2-40B4-BE49-F238E27FC236}">
                <a16:creationId xmlns:a16="http://schemas.microsoft.com/office/drawing/2014/main" id="{98267091-1EE3-8EE0-EE09-C722D76E3EA8}"/>
              </a:ext>
            </a:extLst>
          </p:cNvPr>
          <p:cNvSpPr>
            <a:spLocks/>
          </p:cNvSpPr>
          <p:nvPr/>
        </p:nvSpPr>
        <p:spPr>
          <a:xfrm>
            <a:off x="591820" y="1042856"/>
            <a:ext cx="10924350" cy="8296197"/>
          </a:xfrm>
          <a:prstGeom prst="roundRect">
            <a:avLst>
              <a:gd name="adj" fmla="val 2921"/>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83E17113-E0F3-8C84-7322-B0AC75339012}"/>
              </a:ext>
            </a:extLst>
          </p:cNvPr>
          <p:cNvSpPr/>
          <p:nvPr/>
        </p:nvSpPr>
        <p:spPr>
          <a:xfrm>
            <a:off x="4911574" y="7782630"/>
            <a:ext cx="3173324" cy="1009722"/>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Have a Product Idea? </a:t>
            </a:r>
          </a:p>
          <a:p>
            <a:pPr algn="ctr"/>
            <a:r>
              <a:rPr lang="en-US" sz="1800" dirty="0">
                <a:solidFill>
                  <a:srgbClr val="000000"/>
                </a:solidFill>
                <a:latin typeface="Cambria Math" panose="02040503050406030204" pitchFamily="18" charset="0"/>
                <a:ea typeface="Cambria Math" panose="02040503050406030204" pitchFamily="18" charset="0"/>
              </a:rPr>
              <a:t>Partner with Product Crafts to bring your products to life </a:t>
            </a:r>
          </a:p>
        </p:txBody>
      </p:sp>
      <p:sp>
        <p:nvSpPr>
          <p:cNvPr id="59" name="Rectangle: Rounded Corners 58">
            <a:extLst>
              <a:ext uri="{FF2B5EF4-FFF2-40B4-BE49-F238E27FC236}">
                <a16:creationId xmlns:a16="http://schemas.microsoft.com/office/drawing/2014/main" id="{636762A4-48B0-3856-3264-3B2F174F4089}"/>
              </a:ext>
            </a:extLst>
          </p:cNvPr>
          <p:cNvSpPr/>
          <p:nvPr/>
        </p:nvSpPr>
        <p:spPr>
          <a:xfrm>
            <a:off x="8412018" y="7782630"/>
            <a:ext cx="2945220" cy="1009722"/>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Invest in the world of Innovation and secure your business aspirations</a:t>
            </a:r>
          </a:p>
        </p:txBody>
      </p:sp>
      <p:sp>
        <p:nvSpPr>
          <p:cNvPr id="57" name="Rectangle: Rounded Corners 56">
            <a:extLst>
              <a:ext uri="{FF2B5EF4-FFF2-40B4-BE49-F238E27FC236}">
                <a16:creationId xmlns:a16="http://schemas.microsoft.com/office/drawing/2014/main" id="{C4529C50-7D9E-90DF-B1CC-22A0637014A0}"/>
              </a:ext>
            </a:extLst>
          </p:cNvPr>
          <p:cNvSpPr/>
          <p:nvPr/>
        </p:nvSpPr>
        <p:spPr>
          <a:xfrm>
            <a:off x="673151" y="7805913"/>
            <a:ext cx="4079491" cy="1009722"/>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0000"/>
                </a:solidFill>
                <a:latin typeface="Cambria Math" panose="02040503050406030204" pitchFamily="18" charset="0"/>
                <a:ea typeface="Cambria Math" panose="02040503050406030204" pitchFamily="18" charset="0"/>
              </a:rPr>
              <a:t>Pick any product of your interest from our Design Gallery and kick start the production and sales process on Day 1</a:t>
            </a:r>
          </a:p>
        </p:txBody>
      </p:sp>
      <p:grpSp>
        <p:nvGrpSpPr>
          <p:cNvPr id="4" name="Group 3">
            <a:extLst>
              <a:ext uri="{FF2B5EF4-FFF2-40B4-BE49-F238E27FC236}">
                <a16:creationId xmlns:a16="http://schemas.microsoft.com/office/drawing/2014/main" id="{233862D9-A0D6-8FF8-ED35-0A009474414F}"/>
              </a:ext>
            </a:extLst>
          </p:cNvPr>
          <p:cNvGrpSpPr/>
          <p:nvPr/>
        </p:nvGrpSpPr>
        <p:grpSpPr>
          <a:xfrm>
            <a:off x="323161" y="193728"/>
            <a:ext cx="611499" cy="591030"/>
            <a:chOff x="2867267" y="2626823"/>
            <a:chExt cx="1353531" cy="1371600"/>
          </a:xfrm>
          <a:solidFill>
            <a:schemeClr val="accent2"/>
          </a:solidFill>
        </p:grpSpPr>
        <p:sp>
          <p:nvSpPr>
            <p:cNvPr id="5" name="Oval 4">
              <a:extLst>
                <a:ext uri="{FF2B5EF4-FFF2-40B4-BE49-F238E27FC236}">
                  <a16:creationId xmlns:a16="http://schemas.microsoft.com/office/drawing/2014/main" id="{B3BB9977-248C-A98E-9581-1B1708CC3F59}"/>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5CF8946-3E23-F9C6-15D7-C38B8AEE55BA}"/>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43F10C-A523-448B-F1D1-C66A444087AE}"/>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40B5F-E6DB-0FD9-925F-44D7F97A028E}"/>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80F337D-22B3-CD53-EE8A-D1D6FC345516}"/>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AAB9C2E-55A2-639A-148E-298995FE1810}"/>
              </a:ext>
            </a:extLst>
          </p:cNvPr>
          <p:cNvSpPr txBox="1"/>
          <p:nvPr/>
        </p:nvSpPr>
        <p:spPr>
          <a:xfrm>
            <a:off x="1017770" y="202726"/>
            <a:ext cx="2383794"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Product Crafts</a:t>
            </a:r>
          </a:p>
        </p:txBody>
      </p:sp>
      <p:sp>
        <p:nvSpPr>
          <p:cNvPr id="19" name="TextBox 18">
            <a:extLst>
              <a:ext uri="{FF2B5EF4-FFF2-40B4-BE49-F238E27FC236}">
                <a16:creationId xmlns:a16="http://schemas.microsoft.com/office/drawing/2014/main" id="{7CAB07FB-1610-DEA7-C135-22C47BB52F85}"/>
              </a:ext>
            </a:extLst>
          </p:cNvPr>
          <p:cNvSpPr txBox="1"/>
          <p:nvPr/>
        </p:nvSpPr>
        <p:spPr>
          <a:xfrm>
            <a:off x="10072800" y="8829125"/>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22" name="TextBox 21">
            <a:extLst>
              <a:ext uri="{FF2B5EF4-FFF2-40B4-BE49-F238E27FC236}">
                <a16:creationId xmlns:a16="http://schemas.microsoft.com/office/drawing/2014/main" id="{FD69C81B-46E2-9485-3CBA-79743EF82061}"/>
              </a:ext>
            </a:extLst>
          </p:cNvPr>
          <p:cNvSpPr txBox="1"/>
          <p:nvPr/>
        </p:nvSpPr>
        <p:spPr>
          <a:xfrm>
            <a:off x="3433882" y="8881731"/>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31" name="TextBox 30">
            <a:extLst>
              <a:ext uri="{FF2B5EF4-FFF2-40B4-BE49-F238E27FC236}">
                <a16:creationId xmlns:a16="http://schemas.microsoft.com/office/drawing/2014/main" id="{73D5CF44-F415-48EE-DC6B-4D825DDD96E6}"/>
              </a:ext>
            </a:extLst>
          </p:cNvPr>
          <p:cNvSpPr txBox="1"/>
          <p:nvPr/>
        </p:nvSpPr>
        <p:spPr>
          <a:xfrm>
            <a:off x="549484" y="9307630"/>
            <a:ext cx="5518755" cy="461665"/>
          </a:xfrm>
          <a:prstGeom prst="rect">
            <a:avLst/>
          </a:prstGeom>
          <a:noFill/>
        </p:spPr>
        <p:txBody>
          <a:bodyPr wrap="none" rtlCol="0">
            <a:spAutoFit/>
          </a:bodyPr>
          <a:lstStyle/>
          <a:p>
            <a:r>
              <a:rPr lang="en-US" sz="2400" b="1" dirty="0"/>
              <a:t>Upcoming Products on The Design Gallery</a:t>
            </a:r>
          </a:p>
        </p:txBody>
      </p:sp>
      <p:grpSp>
        <p:nvGrpSpPr>
          <p:cNvPr id="117" name="Group 116">
            <a:extLst>
              <a:ext uri="{FF2B5EF4-FFF2-40B4-BE49-F238E27FC236}">
                <a16:creationId xmlns:a16="http://schemas.microsoft.com/office/drawing/2014/main" id="{516AF3DB-01DD-6E23-96A0-4861E76DE47C}"/>
              </a:ext>
            </a:extLst>
          </p:cNvPr>
          <p:cNvGrpSpPr/>
          <p:nvPr/>
        </p:nvGrpSpPr>
        <p:grpSpPr>
          <a:xfrm>
            <a:off x="556024" y="9910095"/>
            <a:ext cx="1751098" cy="1702190"/>
            <a:chOff x="1265079" y="9706729"/>
            <a:chExt cx="1751098" cy="1702190"/>
          </a:xfrm>
        </p:grpSpPr>
        <p:sp>
          <p:nvSpPr>
            <p:cNvPr id="23" name="Rectangle: Rounded Corners 22">
              <a:extLst>
                <a:ext uri="{FF2B5EF4-FFF2-40B4-BE49-F238E27FC236}">
                  <a16:creationId xmlns:a16="http://schemas.microsoft.com/office/drawing/2014/main" id="{FC5652CE-5155-0620-91FC-C2DC41A0884B}"/>
                </a:ext>
              </a:extLst>
            </p:cNvPr>
            <p:cNvSpPr/>
            <p:nvPr/>
          </p:nvSpPr>
          <p:spPr>
            <a:xfrm>
              <a:off x="1265079" y="9706729"/>
              <a:ext cx="1751098" cy="170219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r>
                <a:rPr lang="en-US" sz="2000" b="1" dirty="0">
                  <a:solidFill>
                    <a:schemeClr val="tx1"/>
                  </a:solidFill>
                  <a:latin typeface="Cambria Math" panose="02040503050406030204" pitchFamily="18" charset="0"/>
                  <a:ea typeface="Cambria Math" panose="02040503050406030204" pitchFamily="18" charset="0"/>
                </a:rPr>
                <a:t>Swaranjali</a:t>
              </a:r>
            </a:p>
          </p:txBody>
        </p:sp>
        <p:sp>
          <p:nvSpPr>
            <p:cNvPr id="24" name="Oval 23">
              <a:extLst>
                <a:ext uri="{FF2B5EF4-FFF2-40B4-BE49-F238E27FC236}">
                  <a16:creationId xmlns:a16="http://schemas.microsoft.com/office/drawing/2014/main" id="{0A786084-6904-58EC-A9A0-D0D917CA7AC1}"/>
                </a:ext>
              </a:extLst>
            </p:cNvPr>
            <p:cNvSpPr/>
            <p:nvPr/>
          </p:nvSpPr>
          <p:spPr>
            <a:xfrm rot="797477">
              <a:off x="1437199"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33">
              <a:extLst>
                <a:ext uri="{FF2B5EF4-FFF2-40B4-BE49-F238E27FC236}">
                  <a16:creationId xmlns:a16="http://schemas.microsoft.com/office/drawing/2014/main" id="{E53A09D0-5D46-92FD-7CEF-8B62BAC77933}"/>
                </a:ext>
              </a:extLst>
            </p:cNvPr>
            <p:cNvGrpSpPr/>
            <p:nvPr/>
          </p:nvGrpSpPr>
          <p:grpSpPr>
            <a:xfrm>
              <a:off x="1807594" y="10011700"/>
              <a:ext cx="746105" cy="794557"/>
              <a:chOff x="3699803" y="1209822"/>
              <a:chExt cx="2062671" cy="2219178"/>
            </a:xfrm>
          </p:grpSpPr>
          <p:sp>
            <p:nvSpPr>
              <p:cNvPr id="35" name="Freeform: Shape 34">
                <a:extLst>
                  <a:ext uri="{FF2B5EF4-FFF2-40B4-BE49-F238E27FC236}">
                    <a16:creationId xmlns:a16="http://schemas.microsoft.com/office/drawing/2014/main" id="{DB014D19-8036-3C05-C3E0-67A2648B1AB4}"/>
                  </a:ext>
                </a:extLst>
              </p:cNvPr>
              <p:cNvSpPr/>
              <p:nvPr/>
            </p:nvSpPr>
            <p:spPr>
              <a:xfrm>
                <a:off x="3699803"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Freeform: Shape 35">
                <a:extLst>
                  <a:ext uri="{FF2B5EF4-FFF2-40B4-BE49-F238E27FC236}">
                    <a16:creationId xmlns:a16="http://schemas.microsoft.com/office/drawing/2014/main" id="{2098F0FE-8024-A22B-7789-291F7A2F8448}"/>
                  </a:ext>
                </a:extLst>
              </p:cNvPr>
              <p:cNvSpPr/>
              <p:nvPr/>
            </p:nvSpPr>
            <p:spPr>
              <a:xfrm flipH="1">
                <a:off x="4843680"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7" name="Straight Connector 36">
                <a:extLst>
                  <a:ext uri="{FF2B5EF4-FFF2-40B4-BE49-F238E27FC236}">
                    <a16:creationId xmlns:a16="http://schemas.microsoft.com/office/drawing/2014/main" id="{0DFFE29A-1AD6-5A66-B917-9D2EEF22E856}"/>
                  </a:ext>
                </a:extLst>
              </p:cNvPr>
              <p:cNvCxnSpPr>
                <a:cxnSpLocks/>
                <a:stCxn id="36" idx="0"/>
                <a:endCxn id="35" idx="3"/>
              </p:cNvCxnSpPr>
              <p:nvPr/>
            </p:nvCxnSpPr>
            <p:spPr>
              <a:xfrm flipH="1">
                <a:off x="3699803"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6E5AEB0-B942-120D-51F1-BC5A514069F0}"/>
                  </a:ext>
                </a:extLst>
              </p:cNvPr>
              <p:cNvCxnSpPr>
                <a:cxnSpLocks/>
                <a:stCxn id="35" idx="0"/>
                <a:endCxn id="36" idx="3"/>
              </p:cNvCxnSpPr>
              <p:nvPr/>
            </p:nvCxnSpPr>
            <p:spPr>
              <a:xfrm>
                <a:off x="4515729"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20" name="Group 119">
            <a:extLst>
              <a:ext uri="{FF2B5EF4-FFF2-40B4-BE49-F238E27FC236}">
                <a16:creationId xmlns:a16="http://schemas.microsoft.com/office/drawing/2014/main" id="{A52D1C95-73D0-31DB-2F04-B0352A718391}"/>
              </a:ext>
            </a:extLst>
          </p:cNvPr>
          <p:cNvGrpSpPr/>
          <p:nvPr/>
        </p:nvGrpSpPr>
        <p:grpSpPr>
          <a:xfrm>
            <a:off x="5176308" y="9910095"/>
            <a:ext cx="1751098" cy="1702190"/>
            <a:chOff x="5074675" y="9706730"/>
            <a:chExt cx="1751098" cy="1702190"/>
          </a:xfrm>
        </p:grpSpPr>
        <p:sp>
          <p:nvSpPr>
            <p:cNvPr id="27" name="Rectangle: Rounded Corners 26">
              <a:extLst>
                <a:ext uri="{FF2B5EF4-FFF2-40B4-BE49-F238E27FC236}">
                  <a16:creationId xmlns:a16="http://schemas.microsoft.com/office/drawing/2014/main" id="{53ECFF56-5D32-276D-903E-5950BB28E7AE}"/>
                </a:ext>
              </a:extLst>
            </p:cNvPr>
            <p:cNvSpPr/>
            <p:nvPr/>
          </p:nvSpPr>
          <p:spPr>
            <a:xfrm>
              <a:off x="5074675" y="9706730"/>
              <a:ext cx="1751098" cy="170219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r>
                <a:rPr lang="en-US" dirty="0">
                  <a:solidFill>
                    <a:schemeClr val="tx1"/>
                  </a:solidFill>
                  <a:latin typeface="Engravers MT" panose="02090707080505020304" pitchFamily="18" charset="0"/>
                </a:rPr>
                <a:t>BOLT</a:t>
              </a:r>
            </a:p>
          </p:txBody>
        </p:sp>
        <p:grpSp>
          <p:nvGrpSpPr>
            <p:cNvPr id="119" name="Group 118">
              <a:extLst>
                <a:ext uri="{FF2B5EF4-FFF2-40B4-BE49-F238E27FC236}">
                  <a16:creationId xmlns:a16="http://schemas.microsoft.com/office/drawing/2014/main" id="{BB0A0F69-BD28-A613-7542-1D25CA331DEE}"/>
                </a:ext>
              </a:extLst>
            </p:cNvPr>
            <p:cNvGrpSpPr/>
            <p:nvPr/>
          </p:nvGrpSpPr>
          <p:grpSpPr>
            <a:xfrm>
              <a:off x="5246795" y="9869879"/>
              <a:ext cx="1198628" cy="1032626"/>
              <a:chOff x="5246795" y="9869879"/>
              <a:chExt cx="1198628" cy="1032626"/>
            </a:xfrm>
          </p:grpSpPr>
          <p:sp>
            <p:nvSpPr>
              <p:cNvPr id="28" name="Oval 27">
                <a:extLst>
                  <a:ext uri="{FF2B5EF4-FFF2-40B4-BE49-F238E27FC236}">
                    <a16:creationId xmlns:a16="http://schemas.microsoft.com/office/drawing/2014/main" id="{F5B81A8D-7904-5AFF-E91C-6D868D3617E7}"/>
                  </a:ext>
                </a:extLst>
              </p:cNvPr>
              <p:cNvSpPr/>
              <p:nvPr/>
            </p:nvSpPr>
            <p:spPr>
              <a:xfrm rot="797477">
                <a:off x="5246795"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Graphic 38" descr="Lightning bolt with solid fill">
                <a:extLst>
                  <a:ext uri="{FF2B5EF4-FFF2-40B4-BE49-F238E27FC236}">
                    <a16:creationId xmlns:a16="http://schemas.microsoft.com/office/drawing/2014/main" id="{40700439-01A1-5756-0659-B9BBF3055F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1023" y="9988105"/>
                <a:ext cx="914400" cy="914400"/>
              </a:xfrm>
              <a:prstGeom prst="rect">
                <a:avLst/>
              </a:prstGeom>
            </p:spPr>
          </p:pic>
        </p:grpSp>
      </p:grpSp>
      <p:grpSp>
        <p:nvGrpSpPr>
          <p:cNvPr id="118" name="Group 117">
            <a:extLst>
              <a:ext uri="{FF2B5EF4-FFF2-40B4-BE49-F238E27FC236}">
                <a16:creationId xmlns:a16="http://schemas.microsoft.com/office/drawing/2014/main" id="{153F319C-6F0C-1D6D-82BD-1A5C94E4D7CB}"/>
              </a:ext>
            </a:extLst>
          </p:cNvPr>
          <p:cNvGrpSpPr/>
          <p:nvPr/>
        </p:nvGrpSpPr>
        <p:grpSpPr>
          <a:xfrm>
            <a:off x="2866166" y="9910095"/>
            <a:ext cx="1751098" cy="1702190"/>
            <a:chOff x="3169877" y="9706730"/>
            <a:chExt cx="1751098" cy="1702190"/>
          </a:xfrm>
        </p:grpSpPr>
        <p:sp>
          <p:nvSpPr>
            <p:cNvPr id="25" name="Rectangle: Rounded Corners 24">
              <a:extLst>
                <a:ext uri="{FF2B5EF4-FFF2-40B4-BE49-F238E27FC236}">
                  <a16:creationId xmlns:a16="http://schemas.microsoft.com/office/drawing/2014/main" id="{9BBE6B75-5DF5-2A94-EDC2-5A5A78C5AF21}"/>
                </a:ext>
              </a:extLst>
            </p:cNvPr>
            <p:cNvSpPr/>
            <p:nvPr/>
          </p:nvSpPr>
          <p:spPr>
            <a:xfrm>
              <a:off x="3169877" y="9706730"/>
              <a:ext cx="1751098" cy="170219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The Board</a:t>
              </a:r>
            </a:p>
          </p:txBody>
        </p:sp>
        <p:sp>
          <p:nvSpPr>
            <p:cNvPr id="26" name="Oval 25">
              <a:extLst>
                <a:ext uri="{FF2B5EF4-FFF2-40B4-BE49-F238E27FC236}">
                  <a16:creationId xmlns:a16="http://schemas.microsoft.com/office/drawing/2014/main" id="{99259C4A-BCDE-DD96-2BA5-0BB31628A373}"/>
                </a:ext>
              </a:extLst>
            </p:cNvPr>
            <p:cNvSpPr/>
            <p:nvPr/>
          </p:nvSpPr>
          <p:spPr>
            <a:xfrm rot="797477">
              <a:off x="3341997"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133A7712-B23A-1EF5-9F6F-635EA845EB13}"/>
                </a:ext>
              </a:extLst>
            </p:cNvPr>
            <p:cNvGrpSpPr/>
            <p:nvPr/>
          </p:nvGrpSpPr>
          <p:grpSpPr>
            <a:xfrm>
              <a:off x="3707110" y="9988105"/>
              <a:ext cx="743081" cy="747714"/>
              <a:chOff x="3498208" y="5191211"/>
              <a:chExt cx="743081" cy="747714"/>
            </a:xfrm>
          </p:grpSpPr>
          <p:sp>
            <p:nvSpPr>
              <p:cNvPr id="41" name="Rectangle 40">
                <a:extLst>
                  <a:ext uri="{FF2B5EF4-FFF2-40B4-BE49-F238E27FC236}">
                    <a16:creationId xmlns:a16="http://schemas.microsoft.com/office/drawing/2014/main" id="{17625662-C70C-4F51-8004-3325598AC25D}"/>
                  </a:ext>
                </a:extLst>
              </p:cNvPr>
              <p:cNvSpPr/>
              <p:nvPr/>
            </p:nvSpPr>
            <p:spPr>
              <a:xfrm>
                <a:off x="3498208"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10B38C9-3E11-6F9C-E373-94FA94522254}"/>
                  </a:ext>
                </a:extLst>
              </p:cNvPr>
              <p:cNvSpPr/>
              <p:nvPr/>
            </p:nvSpPr>
            <p:spPr>
              <a:xfrm>
                <a:off x="3498208"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0990808-CDCA-F9BE-79F1-0ED754931C3B}"/>
                  </a:ext>
                </a:extLst>
              </p:cNvPr>
              <p:cNvSpPr/>
              <p:nvPr/>
            </p:nvSpPr>
            <p:spPr>
              <a:xfrm>
                <a:off x="3498208"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399DA4C-F716-4B24-8AB3-44CCB34EE213}"/>
                  </a:ext>
                </a:extLst>
              </p:cNvPr>
              <p:cNvSpPr/>
              <p:nvPr/>
            </p:nvSpPr>
            <p:spPr>
              <a:xfrm>
                <a:off x="3748369"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294B6D0-E583-2DF4-E06B-6B56B87591E1}"/>
                  </a:ext>
                </a:extLst>
              </p:cNvPr>
              <p:cNvSpPr/>
              <p:nvPr/>
            </p:nvSpPr>
            <p:spPr>
              <a:xfrm>
                <a:off x="3748369"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9928C34-0566-D75F-3230-96882535750C}"/>
                  </a:ext>
                </a:extLst>
              </p:cNvPr>
              <p:cNvSpPr/>
              <p:nvPr/>
            </p:nvSpPr>
            <p:spPr>
              <a:xfrm>
                <a:off x="3748369"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16E19C-F4F4-EE07-7FD2-4ACE014E2EC0}"/>
                  </a:ext>
                </a:extLst>
              </p:cNvPr>
              <p:cNvSpPr/>
              <p:nvPr/>
            </p:nvSpPr>
            <p:spPr>
              <a:xfrm>
                <a:off x="3993987"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C50DAB9-0DD4-9C8F-A3A6-CF1DB0C698E7}"/>
                  </a:ext>
                </a:extLst>
              </p:cNvPr>
              <p:cNvSpPr/>
              <p:nvPr/>
            </p:nvSpPr>
            <p:spPr>
              <a:xfrm>
                <a:off x="3993987"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F23E429-079B-361A-D7EE-74C25E132693}"/>
                  </a:ext>
                </a:extLst>
              </p:cNvPr>
              <p:cNvSpPr/>
              <p:nvPr/>
            </p:nvSpPr>
            <p:spPr>
              <a:xfrm>
                <a:off x="3993987"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Group 121">
            <a:extLst>
              <a:ext uri="{FF2B5EF4-FFF2-40B4-BE49-F238E27FC236}">
                <a16:creationId xmlns:a16="http://schemas.microsoft.com/office/drawing/2014/main" id="{0722ECED-4569-650B-FB9F-B29B02451EF4}"/>
              </a:ext>
            </a:extLst>
          </p:cNvPr>
          <p:cNvGrpSpPr/>
          <p:nvPr/>
        </p:nvGrpSpPr>
        <p:grpSpPr>
          <a:xfrm>
            <a:off x="9796592" y="9910095"/>
            <a:ext cx="1751098" cy="1702190"/>
            <a:chOff x="8884271" y="9706729"/>
            <a:chExt cx="1751098" cy="1702190"/>
          </a:xfrm>
        </p:grpSpPr>
        <p:sp>
          <p:nvSpPr>
            <p:cNvPr id="29" name="Rectangle: Rounded Corners 28">
              <a:extLst>
                <a:ext uri="{FF2B5EF4-FFF2-40B4-BE49-F238E27FC236}">
                  <a16:creationId xmlns:a16="http://schemas.microsoft.com/office/drawing/2014/main" id="{5DD6A59E-8445-58F5-3F86-3B2027838B9F}"/>
                </a:ext>
              </a:extLst>
            </p:cNvPr>
            <p:cNvSpPr/>
            <p:nvPr/>
          </p:nvSpPr>
          <p:spPr>
            <a:xfrm>
              <a:off x="8884271" y="9706729"/>
              <a:ext cx="1751098" cy="170219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r>
                <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Crafters Cafe</a:t>
              </a:r>
            </a:p>
          </p:txBody>
        </p:sp>
        <p:sp>
          <p:nvSpPr>
            <p:cNvPr id="30" name="Oval 29">
              <a:extLst>
                <a:ext uri="{FF2B5EF4-FFF2-40B4-BE49-F238E27FC236}">
                  <a16:creationId xmlns:a16="http://schemas.microsoft.com/office/drawing/2014/main" id="{C2D2D62F-2D8D-AA3B-C630-5EF834E29731}"/>
                </a:ext>
              </a:extLst>
            </p:cNvPr>
            <p:cNvSpPr/>
            <p:nvPr/>
          </p:nvSpPr>
          <p:spPr>
            <a:xfrm rot="797477">
              <a:off x="9056391" y="986987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0" name="Group 49">
              <a:extLst>
                <a:ext uri="{FF2B5EF4-FFF2-40B4-BE49-F238E27FC236}">
                  <a16:creationId xmlns:a16="http://schemas.microsoft.com/office/drawing/2014/main" id="{97AA935E-FCE8-5A8F-3572-F9E00D1FE1F6}"/>
                </a:ext>
              </a:extLst>
            </p:cNvPr>
            <p:cNvGrpSpPr/>
            <p:nvPr/>
          </p:nvGrpSpPr>
          <p:grpSpPr>
            <a:xfrm>
              <a:off x="9330739" y="9856912"/>
              <a:ext cx="858161" cy="878907"/>
              <a:chOff x="9108836" y="5219347"/>
              <a:chExt cx="858161" cy="878907"/>
            </a:xfrm>
          </p:grpSpPr>
          <p:sp>
            <p:nvSpPr>
              <p:cNvPr id="51" name="TextBox 50">
                <a:extLst>
                  <a:ext uri="{FF2B5EF4-FFF2-40B4-BE49-F238E27FC236}">
                    <a16:creationId xmlns:a16="http://schemas.microsoft.com/office/drawing/2014/main" id="{899504CD-3941-25FB-FEBC-0FDC540A1B62}"/>
                  </a:ext>
                </a:extLst>
              </p:cNvPr>
              <p:cNvSpPr txBox="1"/>
              <p:nvPr/>
            </p:nvSpPr>
            <p:spPr>
              <a:xfrm>
                <a:off x="9108836" y="5219347"/>
                <a:ext cx="561372" cy="769441"/>
              </a:xfrm>
              <a:prstGeom prst="rect">
                <a:avLst/>
              </a:prstGeom>
              <a:noFill/>
            </p:spPr>
            <p:txBody>
              <a:bodyPr wrap="none" rtlCol="0">
                <a:spAutoFit/>
              </a:bodyPr>
              <a:lstStyle/>
              <a:p>
                <a:r>
                  <a:rPr lang="en-US" sz="4400" dirty="0">
                    <a:latin typeface="Times New Roman" panose="02020603050405020304" pitchFamily="18" charset="0"/>
                    <a:ea typeface="Cambria Math" panose="02040503050406030204" pitchFamily="18" charset="0"/>
                    <a:cs typeface="Times New Roman" panose="02020603050405020304" pitchFamily="18" charset="0"/>
                  </a:rPr>
                  <a:t>C</a:t>
                </a:r>
              </a:p>
            </p:txBody>
          </p:sp>
          <p:sp>
            <p:nvSpPr>
              <p:cNvPr id="52" name="TextBox 51">
                <a:extLst>
                  <a:ext uri="{FF2B5EF4-FFF2-40B4-BE49-F238E27FC236}">
                    <a16:creationId xmlns:a16="http://schemas.microsoft.com/office/drawing/2014/main" id="{B97876D6-5311-9F8D-E2B7-8F71F30E97F6}"/>
                  </a:ext>
                </a:extLst>
              </p:cNvPr>
              <p:cNvSpPr txBox="1"/>
              <p:nvPr/>
            </p:nvSpPr>
            <p:spPr>
              <a:xfrm>
                <a:off x="9405625" y="5328813"/>
                <a:ext cx="561372" cy="769441"/>
              </a:xfrm>
              <a:prstGeom prst="rect">
                <a:avLst/>
              </a:prstGeom>
              <a:noFill/>
            </p:spPr>
            <p:txBody>
              <a:bodyPr wrap="none" rtlCol="0">
                <a:spAutoFit/>
              </a:bodyPr>
              <a:lstStyle/>
              <a:p>
                <a:r>
                  <a:rPr lang="en-US" sz="4400" dirty="0">
                    <a:latin typeface="Times New Roman" panose="02020603050405020304" pitchFamily="18" charset="0"/>
                    <a:ea typeface="Cambria Math" panose="02040503050406030204" pitchFamily="18" charset="0"/>
                    <a:cs typeface="Times New Roman" panose="02020603050405020304" pitchFamily="18" charset="0"/>
                  </a:rPr>
                  <a:t>C</a:t>
                </a:r>
              </a:p>
            </p:txBody>
          </p:sp>
        </p:grpSp>
      </p:grpSp>
      <p:grpSp>
        <p:nvGrpSpPr>
          <p:cNvPr id="121" name="Group 120">
            <a:extLst>
              <a:ext uri="{FF2B5EF4-FFF2-40B4-BE49-F238E27FC236}">
                <a16:creationId xmlns:a16="http://schemas.microsoft.com/office/drawing/2014/main" id="{81063E2F-47D5-4140-0383-CA85B0F99A76}"/>
              </a:ext>
            </a:extLst>
          </p:cNvPr>
          <p:cNvGrpSpPr/>
          <p:nvPr/>
        </p:nvGrpSpPr>
        <p:grpSpPr>
          <a:xfrm>
            <a:off x="7486450" y="9910095"/>
            <a:ext cx="1751098" cy="1702190"/>
            <a:chOff x="6979473" y="9706729"/>
            <a:chExt cx="1751098" cy="1702190"/>
          </a:xfrm>
        </p:grpSpPr>
        <p:sp>
          <p:nvSpPr>
            <p:cNvPr id="32" name="Rectangle: Rounded Corners 31">
              <a:extLst>
                <a:ext uri="{FF2B5EF4-FFF2-40B4-BE49-F238E27FC236}">
                  <a16:creationId xmlns:a16="http://schemas.microsoft.com/office/drawing/2014/main" id="{10CF8BAB-D8E1-AE75-B235-5AC7361EAE17}"/>
                </a:ext>
              </a:extLst>
            </p:cNvPr>
            <p:cNvSpPr/>
            <p:nvPr/>
          </p:nvSpPr>
          <p:spPr>
            <a:xfrm>
              <a:off x="6979473" y="9706729"/>
              <a:ext cx="1751098" cy="170219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Puzzle Box</a:t>
              </a:r>
            </a:p>
          </p:txBody>
        </p:sp>
        <p:sp>
          <p:nvSpPr>
            <p:cNvPr id="33" name="Oval 32">
              <a:extLst>
                <a:ext uri="{FF2B5EF4-FFF2-40B4-BE49-F238E27FC236}">
                  <a16:creationId xmlns:a16="http://schemas.microsoft.com/office/drawing/2014/main" id="{DF26EC1E-56BB-A1A6-028F-137F966EC628}"/>
                </a:ext>
              </a:extLst>
            </p:cNvPr>
            <p:cNvSpPr/>
            <p:nvPr/>
          </p:nvSpPr>
          <p:spPr>
            <a:xfrm rot="797477">
              <a:off x="7151593" y="986987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Box with solid fill">
              <a:extLst>
                <a:ext uri="{FF2B5EF4-FFF2-40B4-BE49-F238E27FC236}">
                  <a16:creationId xmlns:a16="http://schemas.microsoft.com/office/drawing/2014/main" id="{A192DADB-A77C-0369-6A08-CBCBD4C7D3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8807" y="9891857"/>
              <a:ext cx="914400" cy="914400"/>
            </a:xfrm>
            <a:prstGeom prst="rect">
              <a:avLst/>
            </a:prstGeom>
          </p:spPr>
        </p:pic>
      </p:grpSp>
      <p:sp>
        <p:nvSpPr>
          <p:cNvPr id="56" name="TextBox 55">
            <a:extLst>
              <a:ext uri="{FF2B5EF4-FFF2-40B4-BE49-F238E27FC236}">
                <a16:creationId xmlns:a16="http://schemas.microsoft.com/office/drawing/2014/main" id="{8F5C9FE1-5A0A-CB5C-80ED-3ACE1B221390}"/>
              </a:ext>
            </a:extLst>
          </p:cNvPr>
          <p:cNvSpPr txBox="1"/>
          <p:nvPr/>
        </p:nvSpPr>
        <p:spPr>
          <a:xfrm>
            <a:off x="6753507" y="8866099"/>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63" name="TextBox 62">
            <a:extLst>
              <a:ext uri="{FF2B5EF4-FFF2-40B4-BE49-F238E27FC236}">
                <a16:creationId xmlns:a16="http://schemas.microsoft.com/office/drawing/2014/main" id="{A074B71E-B1D1-2017-F918-915FDF07D165}"/>
              </a:ext>
            </a:extLst>
          </p:cNvPr>
          <p:cNvSpPr txBox="1"/>
          <p:nvPr/>
        </p:nvSpPr>
        <p:spPr>
          <a:xfrm>
            <a:off x="803822" y="12240905"/>
            <a:ext cx="5057025"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Partnership with Product Crafts</a:t>
            </a:r>
          </a:p>
        </p:txBody>
      </p:sp>
      <p:sp>
        <p:nvSpPr>
          <p:cNvPr id="64" name="Oval 63">
            <a:extLst>
              <a:ext uri="{FF2B5EF4-FFF2-40B4-BE49-F238E27FC236}">
                <a16:creationId xmlns:a16="http://schemas.microsoft.com/office/drawing/2014/main" id="{A07FC69F-DC55-387F-CA4F-9BECF2B0103A}"/>
              </a:ext>
            </a:extLst>
          </p:cNvPr>
          <p:cNvSpPr/>
          <p:nvPr/>
        </p:nvSpPr>
        <p:spPr>
          <a:xfrm rot="228186">
            <a:off x="3833981" y="1303488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a:extLst>
              <a:ext uri="{FF2B5EF4-FFF2-40B4-BE49-F238E27FC236}">
                <a16:creationId xmlns:a16="http://schemas.microsoft.com/office/drawing/2014/main" id="{F68E0456-C1B2-999D-906F-FC6FEAC38FB6}"/>
              </a:ext>
            </a:extLst>
          </p:cNvPr>
          <p:cNvSpPr/>
          <p:nvPr/>
        </p:nvSpPr>
        <p:spPr>
          <a:xfrm rot="228186">
            <a:off x="3833981" y="1358521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Oval 65">
            <a:extLst>
              <a:ext uri="{FF2B5EF4-FFF2-40B4-BE49-F238E27FC236}">
                <a16:creationId xmlns:a16="http://schemas.microsoft.com/office/drawing/2014/main" id="{75388289-E34F-CC56-0789-FA47153A00EE}"/>
              </a:ext>
            </a:extLst>
          </p:cNvPr>
          <p:cNvSpPr/>
          <p:nvPr/>
        </p:nvSpPr>
        <p:spPr>
          <a:xfrm rot="228186">
            <a:off x="3833981" y="14135547"/>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TextBox 66">
            <a:extLst>
              <a:ext uri="{FF2B5EF4-FFF2-40B4-BE49-F238E27FC236}">
                <a16:creationId xmlns:a16="http://schemas.microsoft.com/office/drawing/2014/main" id="{E3384531-D81A-40E0-6994-6A91038A6538}"/>
              </a:ext>
            </a:extLst>
          </p:cNvPr>
          <p:cNvSpPr txBox="1"/>
          <p:nvPr/>
        </p:nvSpPr>
        <p:spPr>
          <a:xfrm>
            <a:off x="2855439" y="12936506"/>
            <a:ext cx="61266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Idea</a:t>
            </a:r>
          </a:p>
        </p:txBody>
      </p:sp>
      <p:sp>
        <p:nvSpPr>
          <p:cNvPr id="68" name="TextBox 67">
            <a:extLst>
              <a:ext uri="{FF2B5EF4-FFF2-40B4-BE49-F238E27FC236}">
                <a16:creationId xmlns:a16="http://schemas.microsoft.com/office/drawing/2014/main" id="{B3A55B73-E593-DD2C-7E8C-3C471773E948}"/>
              </a:ext>
            </a:extLst>
          </p:cNvPr>
          <p:cNvSpPr txBox="1"/>
          <p:nvPr/>
        </p:nvSpPr>
        <p:spPr>
          <a:xfrm>
            <a:off x="2718195" y="13434681"/>
            <a:ext cx="854721"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Design</a:t>
            </a:r>
          </a:p>
        </p:txBody>
      </p:sp>
      <p:sp>
        <p:nvSpPr>
          <p:cNvPr id="69" name="TextBox 68">
            <a:extLst>
              <a:ext uri="{FF2B5EF4-FFF2-40B4-BE49-F238E27FC236}">
                <a16:creationId xmlns:a16="http://schemas.microsoft.com/office/drawing/2014/main" id="{C87BE607-41E9-44BF-0310-181E805B7F2D}"/>
              </a:ext>
            </a:extLst>
          </p:cNvPr>
          <p:cNvSpPr txBox="1"/>
          <p:nvPr/>
        </p:nvSpPr>
        <p:spPr>
          <a:xfrm>
            <a:off x="2468537" y="14041688"/>
            <a:ext cx="1165063"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Prototype</a:t>
            </a:r>
          </a:p>
        </p:txBody>
      </p:sp>
      <p:sp>
        <p:nvSpPr>
          <p:cNvPr id="70" name="TextBox 69">
            <a:extLst>
              <a:ext uri="{FF2B5EF4-FFF2-40B4-BE49-F238E27FC236}">
                <a16:creationId xmlns:a16="http://schemas.microsoft.com/office/drawing/2014/main" id="{79F8A049-744D-CF5B-1492-49EEE563B265}"/>
              </a:ext>
            </a:extLst>
          </p:cNvPr>
          <p:cNvSpPr txBox="1"/>
          <p:nvPr/>
        </p:nvSpPr>
        <p:spPr>
          <a:xfrm>
            <a:off x="973026" y="14591244"/>
            <a:ext cx="272125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IP (Trade Secret / Patent)</a:t>
            </a:r>
          </a:p>
        </p:txBody>
      </p:sp>
      <p:sp>
        <p:nvSpPr>
          <p:cNvPr id="71" name="Oval 70">
            <a:extLst>
              <a:ext uri="{FF2B5EF4-FFF2-40B4-BE49-F238E27FC236}">
                <a16:creationId xmlns:a16="http://schemas.microsoft.com/office/drawing/2014/main" id="{A77286FC-5936-8C84-7A6E-B9934B973962}"/>
              </a:ext>
            </a:extLst>
          </p:cNvPr>
          <p:cNvSpPr/>
          <p:nvPr/>
        </p:nvSpPr>
        <p:spPr>
          <a:xfrm rot="228186">
            <a:off x="3833981" y="14685880"/>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TextBox 71">
            <a:extLst>
              <a:ext uri="{FF2B5EF4-FFF2-40B4-BE49-F238E27FC236}">
                <a16:creationId xmlns:a16="http://schemas.microsoft.com/office/drawing/2014/main" id="{BD5AB0D3-5EAA-440C-16C7-1E4532CE6811}"/>
              </a:ext>
            </a:extLst>
          </p:cNvPr>
          <p:cNvSpPr txBox="1"/>
          <p:nvPr/>
        </p:nvSpPr>
        <p:spPr>
          <a:xfrm>
            <a:off x="746849" y="15156071"/>
            <a:ext cx="2958117"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Documentation &amp; Packaging</a:t>
            </a:r>
          </a:p>
        </p:txBody>
      </p:sp>
      <p:sp>
        <p:nvSpPr>
          <p:cNvPr id="73" name="Oval 72">
            <a:extLst>
              <a:ext uri="{FF2B5EF4-FFF2-40B4-BE49-F238E27FC236}">
                <a16:creationId xmlns:a16="http://schemas.microsoft.com/office/drawing/2014/main" id="{DE6406F7-D577-F354-FB83-238B080D1DB3}"/>
              </a:ext>
            </a:extLst>
          </p:cNvPr>
          <p:cNvSpPr/>
          <p:nvPr/>
        </p:nvSpPr>
        <p:spPr>
          <a:xfrm rot="228186">
            <a:off x="3833981" y="1523621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4" name="Straight Connector 73">
            <a:extLst>
              <a:ext uri="{FF2B5EF4-FFF2-40B4-BE49-F238E27FC236}">
                <a16:creationId xmlns:a16="http://schemas.microsoft.com/office/drawing/2014/main" id="{E4E45DB9-3A68-C36B-F85D-35F3D78132E2}"/>
              </a:ext>
            </a:extLst>
          </p:cNvPr>
          <p:cNvCxnSpPr>
            <a:cxnSpLocks/>
          </p:cNvCxnSpPr>
          <p:nvPr/>
        </p:nvCxnSpPr>
        <p:spPr>
          <a:xfrm flipH="1">
            <a:off x="3694284" y="13125689"/>
            <a:ext cx="12507" cy="2208979"/>
          </a:xfrm>
          <a:prstGeom prst="line">
            <a:avLst/>
          </a:prstGeom>
          <a:ln>
            <a:solidFill>
              <a:srgbClr val="0C1622"/>
            </a:solidFill>
            <a:prstDash val="lgDashDotDot"/>
          </a:ln>
        </p:spPr>
        <p:style>
          <a:lnRef idx="1">
            <a:schemeClr val="accent1"/>
          </a:lnRef>
          <a:fillRef idx="0">
            <a:schemeClr val="accent1"/>
          </a:fillRef>
          <a:effectRef idx="0">
            <a:schemeClr val="accent1"/>
          </a:effectRef>
          <a:fontRef idx="minor">
            <a:schemeClr val="tx1"/>
          </a:fontRef>
        </p:style>
      </p:cxnSp>
      <p:pic>
        <p:nvPicPr>
          <p:cNvPr id="75" name="Graphic 74" descr="Handshake with solid fill">
            <a:extLst>
              <a:ext uri="{FF2B5EF4-FFF2-40B4-BE49-F238E27FC236}">
                <a16:creationId xmlns:a16="http://schemas.microsoft.com/office/drawing/2014/main" id="{1A3D208B-61FC-373E-AAA4-FCD52B0C8C5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0150" y="13813921"/>
            <a:ext cx="914400" cy="914400"/>
          </a:xfrm>
          <a:prstGeom prst="rect">
            <a:avLst/>
          </a:prstGeom>
        </p:spPr>
      </p:pic>
      <p:sp>
        <p:nvSpPr>
          <p:cNvPr id="85" name="Oval 84">
            <a:extLst>
              <a:ext uri="{FF2B5EF4-FFF2-40B4-BE49-F238E27FC236}">
                <a16:creationId xmlns:a16="http://schemas.microsoft.com/office/drawing/2014/main" id="{CE75D752-BF01-9AF8-D0A9-52A8A61B9A3A}"/>
              </a:ext>
            </a:extLst>
          </p:cNvPr>
          <p:cNvSpPr/>
          <p:nvPr/>
        </p:nvSpPr>
        <p:spPr>
          <a:xfrm rot="228186">
            <a:off x="6349759" y="13275797"/>
            <a:ext cx="183468" cy="181615"/>
          </a:xfrm>
          <a:prstGeom prst="ellipse">
            <a:avLst/>
          </a:prstGeom>
          <a:solidFill>
            <a:srgbClr val="0C162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Oval 85">
            <a:extLst>
              <a:ext uri="{FF2B5EF4-FFF2-40B4-BE49-F238E27FC236}">
                <a16:creationId xmlns:a16="http://schemas.microsoft.com/office/drawing/2014/main" id="{E1A2319F-E5E0-669A-9FCB-BC5F5D2B3E8E}"/>
              </a:ext>
            </a:extLst>
          </p:cNvPr>
          <p:cNvSpPr/>
          <p:nvPr/>
        </p:nvSpPr>
        <p:spPr>
          <a:xfrm rot="228186">
            <a:off x="6380299" y="15207419"/>
            <a:ext cx="183468" cy="181615"/>
          </a:xfrm>
          <a:prstGeom prst="ellipse">
            <a:avLst/>
          </a:prstGeom>
          <a:solidFill>
            <a:srgbClr val="0C162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TextBox 86">
            <a:extLst>
              <a:ext uri="{FF2B5EF4-FFF2-40B4-BE49-F238E27FC236}">
                <a16:creationId xmlns:a16="http://schemas.microsoft.com/office/drawing/2014/main" id="{24F8D7DD-9E10-4555-D7A4-4817087EF5B6}"/>
              </a:ext>
            </a:extLst>
          </p:cNvPr>
          <p:cNvSpPr txBox="1"/>
          <p:nvPr/>
        </p:nvSpPr>
        <p:spPr>
          <a:xfrm>
            <a:off x="5515730" y="14773849"/>
            <a:ext cx="2018501"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Sale of Design &amp; IP</a:t>
            </a:r>
          </a:p>
        </p:txBody>
      </p:sp>
      <p:sp>
        <p:nvSpPr>
          <p:cNvPr id="88" name="TextBox 87">
            <a:extLst>
              <a:ext uri="{FF2B5EF4-FFF2-40B4-BE49-F238E27FC236}">
                <a16:creationId xmlns:a16="http://schemas.microsoft.com/office/drawing/2014/main" id="{5C151936-7294-D4AE-48E0-064743031DF8}"/>
              </a:ext>
            </a:extLst>
          </p:cNvPr>
          <p:cNvSpPr txBox="1"/>
          <p:nvPr/>
        </p:nvSpPr>
        <p:spPr>
          <a:xfrm>
            <a:off x="5387168" y="13444589"/>
            <a:ext cx="2275623"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Expertise Relocation</a:t>
            </a:r>
          </a:p>
        </p:txBody>
      </p:sp>
      <p:sp>
        <p:nvSpPr>
          <p:cNvPr id="89" name="Left Bracket 88">
            <a:extLst>
              <a:ext uri="{FF2B5EF4-FFF2-40B4-BE49-F238E27FC236}">
                <a16:creationId xmlns:a16="http://schemas.microsoft.com/office/drawing/2014/main" id="{18BFF6EB-C0B4-AE05-23D1-754D8A2DAE38}"/>
              </a:ext>
            </a:extLst>
          </p:cNvPr>
          <p:cNvSpPr/>
          <p:nvPr/>
        </p:nvSpPr>
        <p:spPr>
          <a:xfrm rot="16200000">
            <a:off x="4872007" y="14242969"/>
            <a:ext cx="406375" cy="2740456"/>
          </a:xfrm>
          <a:prstGeom prst="leftBracket">
            <a:avLst>
              <a:gd name="adj" fmla="val 76271"/>
            </a:avLst>
          </a:prstGeom>
          <a:ln>
            <a:solidFill>
              <a:srgbClr val="0C1622"/>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Left Bracket 89">
            <a:extLst>
              <a:ext uri="{FF2B5EF4-FFF2-40B4-BE49-F238E27FC236}">
                <a16:creationId xmlns:a16="http://schemas.microsoft.com/office/drawing/2014/main" id="{FAA2173B-1E77-0839-4335-6219D518680B}"/>
              </a:ext>
            </a:extLst>
          </p:cNvPr>
          <p:cNvSpPr/>
          <p:nvPr/>
        </p:nvSpPr>
        <p:spPr>
          <a:xfrm rot="16200000" flipH="1">
            <a:off x="7607486" y="11557463"/>
            <a:ext cx="468488" cy="2820206"/>
          </a:xfrm>
          <a:prstGeom prst="leftBracket">
            <a:avLst>
              <a:gd name="adj" fmla="val 76271"/>
            </a:avLst>
          </a:prstGeom>
          <a:ln>
            <a:solidFill>
              <a:srgbClr val="0C1622"/>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TextBox 90">
            <a:extLst>
              <a:ext uri="{FF2B5EF4-FFF2-40B4-BE49-F238E27FC236}">
                <a16:creationId xmlns:a16="http://schemas.microsoft.com/office/drawing/2014/main" id="{0825930B-BEC0-6CF8-745A-3F1F4E791203}"/>
              </a:ext>
            </a:extLst>
          </p:cNvPr>
          <p:cNvSpPr txBox="1"/>
          <p:nvPr/>
        </p:nvSpPr>
        <p:spPr>
          <a:xfrm>
            <a:off x="591820" y="16103941"/>
            <a:ext cx="5682428" cy="830997"/>
          </a:xfrm>
          <a:prstGeom prst="rect">
            <a:avLst/>
          </a:prstGeom>
          <a:noFill/>
        </p:spPr>
        <p:txBody>
          <a:bodyPr wrap="square" rtlCol="0">
            <a:spAutoFit/>
          </a:bodyPr>
          <a:lstStyle/>
          <a:p>
            <a:pPr algn="ctr"/>
            <a:r>
              <a:rPr lang="en-US" sz="1600" dirty="0"/>
              <a:t>Product Crafts will own the design, development, prototyping, IP protection and deliverance of a ready-to-manufacture product that can be marketed and sold from day 1</a:t>
            </a:r>
          </a:p>
        </p:txBody>
      </p:sp>
      <p:sp>
        <p:nvSpPr>
          <p:cNvPr id="92" name="TextBox 91">
            <a:extLst>
              <a:ext uri="{FF2B5EF4-FFF2-40B4-BE49-F238E27FC236}">
                <a16:creationId xmlns:a16="http://schemas.microsoft.com/office/drawing/2014/main" id="{4EA0B2AA-A731-9A26-E164-90DB711D6E8F}"/>
              </a:ext>
            </a:extLst>
          </p:cNvPr>
          <p:cNvSpPr txBox="1"/>
          <p:nvPr/>
        </p:nvSpPr>
        <p:spPr>
          <a:xfrm>
            <a:off x="6566917" y="16090725"/>
            <a:ext cx="5116062" cy="830997"/>
          </a:xfrm>
          <a:prstGeom prst="rect">
            <a:avLst/>
          </a:prstGeom>
          <a:noFill/>
        </p:spPr>
        <p:txBody>
          <a:bodyPr wrap="square" rtlCol="0">
            <a:spAutoFit/>
          </a:bodyPr>
          <a:lstStyle/>
          <a:p>
            <a:pPr algn="ctr"/>
            <a:r>
              <a:rPr lang="en-US" sz="1600" dirty="0"/>
              <a:t>Partner can start the production and sales post the sale of Design IP. Product Crafts will support with necessary kick start and post-production design services as required</a:t>
            </a:r>
          </a:p>
        </p:txBody>
      </p:sp>
      <p:sp>
        <p:nvSpPr>
          <p:cNvPr id="2" name="TextBox 1">
            <a:extLst>
              <a:ext uri="{FF2B5EF4-FFF2-40B4-BE49-F238E27FC236}">
                <a16:creationId xmlns:a16="http://schemas.microsoft.com/office/drawing/2014/main" id="{289D6839-B0D7-CB6B-BB60-1DBD10D86905}"/>
              </a:ext>
            </a:extLst>
          </p:cNvPr>
          <p:cNvSpPr txBox="1"/>
          <p:nvPr/>
        </p:nvSpPr>
        <p:spPr>
          <a:xfrm>
            <a:off x="822075" y="5589101"/>
            <a:ext cx="6147260"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Welcome to a New World of Innovation</a:t>
            </a:r>
          </a:p>
        </p:txBody>
      </p:sp>
      <p:sp>
        <p:nvSpPr>
          <p:cNvPr id="53" name="TextBox 52">
            <a:extLst>
              <a:ext uri="{FF2B5EF4-FFF2-40B4-BE49-F238E27FC236}">
                <a16:creationId xmlns:a16="http://schemas.microsoft.com/office/drawing/2014/main" id="{CD0A4E50-6D11-8CEA-0277-CAEBE6BEF7E3}"/>
              </a:ext>
            </a:extLst>
          </p:cNvPr>
          <p:cNvSpPr txBox="1"/>
          <p:nvPr/>
        </p:nvSpPr>
        <p:spPr>
          <a:xfrm>
            <a:off x="881690" y="6230990"/>
            <a:ext cx="7324450" cy="923330"/>
          </a:xfrm>
          <a:prstGeom prst="rect">
            <a:avLst/>
          </a:prstGeom>
          <a:noFill/>
        </p:spPr>
        <p:txBody>
          <a:bodyPr wrap="square">
            <a:spAutoFit/>
          </a:bodyPr>
          <a:lstStyle/>
          <a:p>
            <a:pPr algn="just"/>
            <a:r>
              <a:rPr lang="en-US" dirty="0">
                <a:solidFill>
                  <a:schemeClr val="bg1"/>
                </a:solidFill>
                <a:latin typeface="Cambria Math" panose="02040503050406030204" pitchFamily="18" charset="0"/>
                <a:ea typeface="Cambria Math" panose="02040503050406030204" pitchFamily="18" charset="0"/>
              </a:rPr>
              <a:t>Product Crafts is a new product design company. At Product Crafts, we craft and deliver new-to-the-world products that are ready for production, marketing and sales on day 1</a:t>
            </a:r>
          </a:p>
        </p:txBody>
      </p:sp>
      <p:sp>
        <p:nvSpPr>
          <p:cNvPr id="62" name="TextBox 61">
            <a:extLst>
              <a:ext uri="{FF2B5EF4-FFF2-40B4-BE49-F238E27FC236}">
                <a16:creationId xmlns:a16="http://schemas.microsoft.com/office/drawing/2014/main" id="{C13838D4-F69F-ECCA-F54D-09FEF06C51CA}"/>
              </a:ext>
            </a:extLst>
          </p:cNvPr>
          <p:cNvSpPr txBox="1"/>
          <p:nvPr/>
        </p:nvSpPr>
        <p:spPr>
          <a:xfrm>
            <a:off x="5330246" y="166716"/>
            <a:ext cx="750526" cy="369332"/>
          </a:xfrm>
          <a:prstGeom prst="rect">
            <a:avLst/>
          </a:prstGeom>
          <a:noFill/>
        </p:spPr>
        <p:txBody>
          <a:bodyPr wrap="none" rtlCol="0">
            <a:spAutoFit/>
          </a:bodyPr>
          <a:lstStyle/>
          <a:p>
            <a:r>
              <a:rPr lang="en-US" dirty="0"/>
              <a:t>Home</a:t>
            </a:r>
          </a:p>
        </p:txBody>
      </p:sp>
      <p:sp>
        <p:nvSpPr>
          <p:cNvPr id="97" name="TextBox 96">
            <a:extLst>
              <a:ext uri="{FF2B5EF4-FFF2-40B4-BE49-F238E27FC236}">
                <a16:creationId xmlns:a16="http://schemas.microsoft.com/office/drawing/2014/main" id="{C2EE50E9-FA20-19DA-B419-5728F7A1BC83}"/>
              </a:ext>
            </a:extLst>
          </p:cNvPr>
          <p:cNvSpPr txBox="1"/>
          <p:nvPr/>
        </p:nvSpPr>
        <p:spPr>
          <a:xfrm>
            <a:off x="9161405" y="166716"/>
            <a:ext cx="1380763" cy="369332"/>
          </a:xfrm>
          <a:prstGeom prst="rect">
            <a:avLst/>
          </a:prstGeom>
          <a:noFill/>
        </p:spPr>
        <p:txBody>
          <a:bodyPr wrap="none" rtlCol="0">
            <a:spAutoFit/>
          </a:bodyPr>
          <a:lstStyle/>
          <a:p>
            <a:r>
              <a:rPr lang="en-US" dirty="0"/>
              <a:t>Crafters Blog</a:t>
            </a:r>
          </a:p>
        </p:txBody>
      </p:sp>
      <p:sp>
        <p:nvSpPr>
          <p:cNvPr id="98" name="TextBox 97">
            <a:extLst>
              <a:ext uri="{FF2B5EF4-FFF2-40B4-BE49-F238E27FC236}">
                <a16:creationId xmlns:a16="http://schemas.microsoft.com/office/drawing/2014/main" id="{1A351CA3-D268-F7B8-4348-9C64AFB7831F}"/>
              </a:ext>
            </a:extLst>
          </p:cNvPr>
          <p:cNvSpPr txBox="1"/>
          <p:nvPr/>
        </p:nvSpPr>
        <p:spPr>
          <a:xfrm>
            <a:off x="6196962" y="166716"/>
            <a:ext cx="1143326" cy="369332"/>
          </a:xfrm>
          <a:prstGeom prst="rect">
            <a:avLst/>
          </a:prstGeom>
          <a:noFill/>
        </p:spPr>
        <p:txBody>
          <a:bodyPr wrap="none" rtlCol="0">
            <a:spAutoFit/>
          </a:bodyPr>
          <a:lstStyle/>
          <a:p>
            <a:r>
              <a:rPr lang="en-US" dirty="0"/>
              <a:t>The Board</a:t>
            </a:r>
          </a:p>
        </p:txBody>
      </p:sp>
      <p:sp>
        <p:nvSpPr>
          <p:cNvPr id="99" name="TextBox 98">
            <a:extLst>
              <a:ext uri="{FF2B5EF4-FFF2-40B4-BE49-F238E27FC236}">
                <a16:creationId xmlns:a16="http://schemas.microsoft.com/office/drawing/2014/main" id="{D08B9EB8-F58A-C790-6963-082AD815A7AC}"/>
              </a:ext>
            </a:extLst>
          </p:cNvPr>
          <p:cNvSpPr txBox="1"/>
          <p:nvPr/>
        </p:nvSpPr>
        <p:spPr>
          <a:xfrm>
            <a:off x="7549630" y="166716"/>
            <a:ext cx="1532343" cy="369332"/>
          </a:xfrm>
          <a:prstGeom prst="rect">
            <a:avLst/>
          </a:prstGeom>
          <a:noFill/>
        </p:spPr>
        <p:txBody>
          <a:bodyPr wrap="none" rtlCol="0">
            <a:spAutoFit/>
          </a:bodyPr>
          <a:lstStyle/>
          <a:p>
            <a:r>
              <a:rPr lang="en-US" dirty="0"/>
              <a:t>Design Gallery</a:t>
            </a:r>
          </a:p>
        </p:txBody>
      </p:sp>
      <p:sp>
        <p:nvSpPr>
          <p:cNvPr id="106" name="TextBox 105">
            <a:extLst>
              <a:ext uri="{FF2B5EF4-FFF2-40B4-BE49-F238E27FC236}">
                <a16:creationId xmlns:a16="http://schemas.microsoft.com/office/drawing/2014/main" id="{E605950E-AE87-6621-CEBD-40BA871E017D}"/>
              </a:ext>
            </a:extLst>
          </p:cNvPr>
          <p:cNvSpPr txBox="1"/>
          <p:nvPr/>
        </p:nvSpPr>
        <p:spPr>
          <a:xfrm>
            <a:off x="10749411" y="-235695"/>
            <a:ext cx="609462" cy="830997"/>
          </a:xfrm>
          <a:prstGeom prst="rect">
            <a:avLst/>
          </a:prstGeom>
          <a:noFill/>
        </p:spPr>
        <p:txBody>
          <a:bodyPr wrap="none" rtlCol="0" anchor="t">
            <a:spAutoFit/>
          </a:bodyPr>
          <a:lstStyle/>
          <a:p>
            <a:r>
              <a:rPr lang="en-US" sz="4800" dirty="0"/>
              <a:t>…</a:t>
            </a:r>
          </a:p>
        </p:txBody>
      </p:sp>
      <p:sp>
        <p:nvSpPr>
          <p:cNvPr id="3" name="Rectangle 2">
            <a:extLst>
              <a:ext uri="{FF2B5EF4-FFF2-40B4-BE49-F238E27FC236}">
                <a16:creationId xmlns:a16="http://schemas.microsoft.com/office/drawing/2014/main" id="{9305891D-F609-6114-AF26-CA98D948B006}"/>
              </a:ext>
            </a:extLst>
          </p:cNvPr>
          <p:cNvSpPr/>
          <p:nvPr/>
        </p:nvSpPr>
        <p:spPr>
          <a:xfrm>
            <a:off x="0" y="17468850"/>
            <a:ext cx="12090400" cy="794516"/>
          </a:xfrm>
          <a:prstGeom prst="rect">
            <a:avLst/>
          </a:prstGeom>
          <a:solidFill>
            <a:srgbClr val="0C16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7" name="Group 106">
            <a:extLst>
              <a:ext uri="{FF2B5EF4-FFF2-40B4-BE49-F238E27FC236}">
                <a16:creationId xmlns:a16="http://schemas.microsoft.com/office/drawing/2014/main" id="{5A63E950-DB88-1F82-4712-1055E75E08E8}"/>
              </a:ext>
            </a:extLst>
          </p:cNvPr>
          <p:cNvGrpSpPr/>
          <p:nvPr/>
        </p:nvGrpSpPr>
        <p:grpSpPr>
          <a:xfrm>
            <a:off x="385967" y="17494634"/>
            <a:ext cx="611499" cy="591030"/>
            <a:chOff x="2867267" y="2626823"/>
            <a:chExt cx="1353531" cy="1371600"/>
          </a:xfrm>
          <a:solidFill>
            <a:schemeClr val="accent2"/>
          </a:solidFill>
        </p:grpSpPr>
        <p:sp>
          <p:nvSpPr>
            <p:cNvPr id="108" name="Oval 107">
              <a:extLst>
                <a:ext uri="{FF2B5EF4-FFF2-40B4-BE49-F238E27FC236}">
                  <a16:creationId xmlns:a16="http://schemas.microsoft.com/office/drawing/2014/main" id="{5A523E7C-31FF-DF6B-23E2-BF71D1D092C9}"/>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10C4A1AD-D0A3-A0C9-1BD3-F084A9FBF9E1}"/>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47D2C80-6D61-D39F-4A58-48576DC49103}"/>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23ADCE36-7DDF-40D8-F0E8-4C4727327C31}"/>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740E798-2502-9646-6CA7-86C85DF2B888}"/>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4" name="Picture 8" descr="White LinkedIn Square Logo Icon">
            <a:extLst>
              <a:ext uri="{FF2B5EF4-FFF2-40B4-BE49-F238E27FC236}">
                <a16:creationId xmlns:a16="http://schemas.microsoft.com/office/drawing/2014/main" id="{318513E5-7504-7874-303D-09115FBF3E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65941"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8" descr="Black X Logo - Free Vectors &amp; PSDs to Download">
            <a:extLst>
              <a:ext uri="{FF2B5EF4-FFF2-40B4-BE49-F238E27FC236}">
                <a16:creationId xmlns:a16="http://schemas.microsoft.com/office/drawing/2014/main" id="{406949A0-ACB7-4773-017D-470CAC19A1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24622"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0" descr="Free png black youtube logo best clip art free large images | Youtube logo,  Black and white instagram, Instagram logo">
            <a:extLst>
              <a:ext uri="{FF2B5EF4-FFF2-40B4-BE49-F238E27FC236}">
                <a16:creationId xmlns:a16="http://schemas.microsoft.com/office/drawing/2014/main" id="{DC836F83-04E3-4654-4DFC-8BFD5505EF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V="1">
            <a:off x="2440598"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50EC34CC-8377-6898-F529-77F59C2FC8FE}"/>
              </a:ext>
            </a:extLst>
          </p:cNvPr>
          <p:cNvSpPr txBox="1"/>
          <p:nvPr/>
        </p:nvSpPr>
        <p:spPr>
          <a:xfrm>
            <a:off x="10859251" y="17534994"/>
            <a:ext cx="1024639" cy="369332"/>
          </a:xfrm>
          <a:prstGeom prst="rect">
            <a:avLst/>
          </a:prstGeom>
          <a:noFill/>
        </p:spPr>
        <p:txBody>
          <a:bodyPr wrap="none" rtlCol="0">
            <a:spAutoFit/>
          </a:bodyPr>
          <a:lstStyle/>
          <a:p>
            <a:r>
              <a:rPr lang="en-US" dirty="0">
                <a:solidFill>
                  <a:schemeClr val="bg1"/>
                </a:solidFill>
              </a:rPr>
              <a:t>About us</a:t>
            </a:r>
          </a:p>
        </p:txBody>
      </p:sp>
      <p:sp>
        <p:nvSpPr>
          <p:cNvPr id="125" name="TextBox 124">
            <a:extLst>
              <a:ext uri="{FF2B5EF4-FFF2-40B4-BE49-F238E27FC236}">
                <a16:creationId xmlns:a16="http://schemas.microsoft.com/office/drawing/2014/main" id="{55CE08B9-FCBB-ECF2-A61C-392676152455}"/>
              </a:ext>
            </a:extLst>
          </p:cNvPr>
          <p:cNvSpPr txBox="1"/>
          <p:nvPr/>
        </p:nvSpPr>
        <p:spPr>
          <a:xfrm>
            <a:off x="8206140" y="17534994"/>
            <a:ext cx="1173591" cy="369332"/>
          </a:xfrm>
          <a:prstGeom prst="rect">
            <a:avLst/>
          </a:prstGeom>
          <a:noFill/>
        </p:spPr>
        <p:txBody>
          <a:bodyPr wrap="none" rtlCol="0">
            <a:spAutoFit/>
          </a:bodyPr>
          <a:lstStyle/>
          <a:p>
            <a:r>
              <a:rPr lang="en-US" dirty="0">
                <a:solidFill>
                  <a:schemeClr val="bg1"/>
                </a:solidFill>
              </a:rPr>
              <a:t>Contact us</a:t>
            </a:r>
          </a:p>
        </p:txBody>
      </p:sp>
      <p:sp>
        <p:nvSpPr>
          <p:cNvPr id="126" name="TextBox 125">
            <a:extLst>
              <a:ext uri="{FF2B5EF4-FFF2-40B4-BE49-F238E27FC236}">
                <a16:creationId xmlns:a16="http://schemas.microsoft.com/office/drawing/2014/main" id="{7FDE8A6E-51FC-7F2B-6573-A27CB6EA112D}"/>
              </a:ext>
            </a:extLst>
          </p:cNvPr>
          <p:cNvSpPr txBox="1"/>
          <p:nvPr/>
        </p:nvSpPr>
        <p:spPr>
          <a:xfrm>
            <a:off x="9486593" y="17534994"/>
            <a:ext cx="1265796" cy="369332"/>
          </a:xfrm>
          <a:prstGeom prst="rect">
            <a:avLst/>
          </a:prstGeom>
          <a:noFill/>
        </p:spPr>
        <p:txBody>
          <a:bodyPr wrap="none" rtlCol="0">
            <a:spAutoFit/>
          </a:bodyPr>
          <a:lstStyle/>
          <a:p>
            <a:r>
              <a:rPr lang="en-US" dirty="0">
                <a:solidFill>
                  <a:schemeClr val="bg1"/>
                </a:solidFill>
              </a:rPr>
              <a:t>Partnership</a:t>
            </a:r>
          </a:p>
        </p:txBody>
      </p:sp>
      <p:sp>
        <p:nvSpPr>
          <p:cNvPr id="127" name="TextBox 126">
            <a:extLst>
              <a:ext uri="{FF2B5EF4-FFF2-40B4-BE49-F238E27FC236}">
                <a16:creationId xmlns:a16="http://schemas.microsoft.com/office/drawing/2014/main" id="{7F2C5BE5-3A63-B027-D074-CF84FFBF0998}"/>
              </a:ext>
            </a:extLst>
          </p:cNvPr>
          <p:cNvSpPr txBox="1"/>
          <p:nvPr/>
        </p:nvSpPr>
        <p:spPr>
          <a:xfrm>
            <a:off x="6965840" y="17534994"/>
            <a:ext cx="1033232" cy="369332"/>
          </a:xfrm>
          <a:prstGeom prst="rect">
            <a:avLst/>
          </a:prstGeom>
          <a:noFill/>
        </p:spPr>
        <p:txBody>
          <a:bodyPr wrap="none" rtlCol="0">
            <a:spAutoFit/>
          </a:bodyPr>
          <a:lstStyle/>
          <a:p>
            <a:r>
              <a:rPr lang="en-US" dirty="0">
                <a:solidFill>
                  <a:schemeClr val="bg1"/>
                </a:solidFill>
              </a:rPr>
              <a:t>Research</a:t>
            </a:r>
          </a:p>
        </p:txBody>
      </p:sp>
      <p:cxnSp>
        <p:nvCxnSpPr>
          <p:cNvPr id="128" name="Straight Connector 127">
            <a:extLst>
              <a:ext uri="{FF2B5EF4-FFF2-40B4-BE49-F238E27FC236}">
                <a16:creationId xmlns:a16="http://schemas.microsoft.com/office/drawing/2014/main" id="{52CBAD31-CE7D-6A8A-1175-14ACCB693FFF}"/>
              </a:ext>
            </a:extLst>
          </p:cNvPr>
          <p:cNvCxnSpPr>
            <a:cxnSpLocks/>
          </p:cNvCxnSpPr>
          <p:nvPr/>
        </p:nvCxnSpPr>
        <p:spPr>
          <a:xfrm>
            <a:off x="6388999" y="16081829"/>
            <a:ext cx="0" cy="987592"/>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3643D29-9666-71B1-7C34-0A4DA2918A57}"/>
              </a:ext>
            </a:extLst>
          </p:cNvPr>
          <p:cNvCxnSpPr>
            <a:cxnSpLocks/>
          </p:cNvCxnSpPr>
          <p:nvPr/>
        </p:nvCxnSpPr>
        <p:spPr>
          <a:xfrm>
            <a:off x="535461" y="15930369"/>
            <a:ext cx="11348429"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60938F05-ED21-4669-15FB-A40E43420D7A}"/>
              </a:ext>
            </a:extLst>
          </p:cNvPr>
          <p:cNvSpPr/>
          <p:nvPr/>
        </p:nvSpPr>
        <p:spPr>
          <a:xfrm rot="228186">
            <a:off x="445526" y="1618647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1" name="Oval 130">
            <a:extLst>
              <a:ext uri="{FF2B5EF4-FFF2-40B4-BE49-F238E27FC236}">
                <a16:creationId xmlns:a16="http://schemas.microsoft.com/office/drawing/2014/main" id="{FC23168F-9E31-57BD-BF91-F80913481AE6}"/>
              </a:ext>
            </a:extLst>
          </p:cNvPr>
          <p:cNvSpPr/>
          <p:nvPr/>
        </p:nvSpPr>
        <p:spPr>
          <a:xfrm rot="228186">
            <a:off x="6457986" y="16183240"/>
            <a:ext cx="183468" cy="181615"/>
          </a:xfrm>
          <a:prstGeom prst="ellipse">
            <a:avLst/>
          </a:prstGeom>
          <a:solidFill>
            <a:schemeClr val="accent3">
              <a:lumMod val="75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3" name="Straight Connector 12">
            <a:extLst>
              <a:ext uri="{FF2B5EF4-FFF2-40B4-BE49-F238E27FC236}">
                <a16:creationId xmlns:a16="http://schemas.microsoft.com/office/drawing/2014/main" id="{1B0B8087-0E76-5A74-E4F9-C73D40C1B627}"/>
              </a:ext>
            </a:extLst>
          </p:cNvPr>
          <p:cNvCxnSpPr>
            <a:stCxn id="104" idx="1"/>
            <a:endCxn id="104" idx="3"/>
          </p:cNvCxnSpPr>
          <p:nvPr/>
        </p:nvCxnSpPr>
        <p:spPr>
          <a:xfrm>
            <a:off x="591820" y="5190955"/>
            <a:ext cx="109243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701CD4E-47ED-59C3-B14D-7C557231560F}"/>
              </a:ext>
            </a:extLst>
          </p:cNvPr>
          <p:cNvPicPr>
            <a:picLocks noChangeAspect="1"/>
          </p:cNvPicPr>
          <p:nvPr/>
        </p:nvPicPr>
        <p:blipFill rotWithShape="1">
          <a:blip r:embed="rId13"/>
          <a:srcRect l="8245" t="4225" b="6278"/>
          <a:stretch/>
        </p:blipFill>
        <p:spPr>
          <a:xfrm>
            <a:off x="1720297" y="1607523"/>
            <a:ext cx="8093929" cy="2887205"/>
          </a:xfrm>
          <a:prstGeom prst="rect">
            <a:avLst/>
          </a:prstGeom>
        </p:spPr>
      </p:pic>
      <p:sp>
        <p:nvSpPr>
          <p:cNvPr id="18" name="Oval 17">
            <a:extLst>
              <a:ext uri="{FF2B5EF4-FFF2-40B4-BE49-F238E27FC236}">
                <a16:creationId xmlns:a16="http://schemas.microsoft.com/office/drawing/2014/main" id="{1C5F7388-E6DE-5AAA-4304-030106C6ADD5}"/>
              </a:ext>
            </a:extLst>
          </p:cNvPr>
          <p:cNvSpPr/>
          <p:nvPr/>
        </p:nvSpPr>
        <p:spPr>
          <a:xfrm rot="797477">
            <a:off x="5093614"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77F7E7D-5A2E-6690-7857-5A88310173B4}"/>
              </a:ext>
            </a:extLst>
          </p:cNvPr>
          <p:cNvSpPr/>
          <p:nvPr/>
        </p:nvSpPr>
        <p:spPr>
          <a:xfrm rot="797477">
            <a:off x="5476346"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FFD06B4-5C18-D200-94A7-B13010CBF0A5}"/>
              </a:ext>
            </a:extLst>
          </p:cNvPr>
          <p:cNvSpPr/>
          <p:nvPr/>
        </p:nvSpPr>
        <p:spPr>
          <a:xfrm rot="797477">
            <a:off x="5859078"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08769CCC-7603-93BA-B6B8-8F4C06527ADD}"/>
              </a:ext>
            </a:extLst>
          </p:cNvPr>
          <p:cNvSpPr/>
          <p:nvPr/>
        </p:nvSpPr>
        <p:spPr>
          <a:xfrm rot="797477">
            <a:off x="6241810"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28DE4F24-35BB-EC38-5439-22FF7F8A6B38}"/>
              </a:ext>
            </a:extLst>
          </p:cNvPr>
          <p:cNvSpPr/>
          <p:nvPr/>
        </p:nvSpPr>
        <p:spPr>
          <a:xfrm rot="797477">
            <a:off x="6624540" y="475820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3" name="Picture 92">
            <a:extLst>
              <a:ext uri="{FF2B5EF4-FFF2-40B4-BE49-F238E27FC236}">
                <a16:creationId xmlns:a16="http://schemas.microsoft.com/office/drawing/2014/main" id="{8F29DC74-602B-BFE9-E7C4-2C184F0D8D44}"/>
              </a:ext>
            </a:extLst>
          </p:cNvPr>
          <p:cNvPicPr>
            <a:picLocks noChangeAspect="1"/>
          </p:cNvPicPr>
          <p:nvPr/>
        </p:nvPicPr>
        <p:blipFill rotWithShape="1">
          <a:blip r:embed="rId14"/>
          <a:srcRect l="31610" r="49215"/>
          <a:stretch/>
        </p:blipFill>
        <p:spPr>
          <a:xfrm>
            <a:off x="-45680" y="1250880"/>
            <a:ext cx="1667376" cy="3562634"/>
          </a:xfrm>
          <a:prstGeom prst="rect">
            <a:avLst/>
          </a:prstGeom>
        </p:spPr>
      </p:pic>
      <p:pic>
        <p:nvPicPr>
          <p:cNvPr id="94" name="Picture 93">
            <a:extLst>
              <a:ext uri="{FF2B5EF4-FFF2-40B4-BE49-F238E27FC236}">
                <a16:creationId xmlns:a16="http://schemas.microsoft.com/office/drawing/2014/main" id="{38AA349B-369C-9974-66B2-759CEB645DAC}"/>
              </a:ext>
            </a:extLst>
          </p:cNvPr>
          <p:cNvPicPr>
            <a:picLocks noChangeAspect="1"/>
          </p:cNvPicPr>
          <p:nvPr/>
        </p:nvPicPr>
        <p:blipFill rotWithShape="1">
          <a:blip r:embed="rId15"/>
          <a:srcRect r="76843"/>
          <a:stretch/>
        </p:blipFill>
        <p:spPr>
          <a:xfrm>
            <a:off x="9778876" y="1185214"/>
            <a:ext cx="2412668" cy="3832170"/>
          </a:xfrm>
          <a:prstGeom prst="rect">
            <a:avLst/>
          </a:prstGeom>
        </p:spPr>
      </p:pic>
      <p:pic>
        <p:nvPicPr>
          <p:cNvPr id="95" name="Screen Recording 200">
            <a:hlinkClick r:id="" action="ppaction://media"/>
            <a:extLst>
              <a:ext uri="{FF2B5EF4-FFF2-40B4-BE49-F238E27FC236}">
                <a16:creationId xmlns:a16="http://schemas.microsoft.com/office/drawing/2014/main" id="{3B272535-6C66-986D-CECB-F24DC7E7CAE4}"/>
              </a:ext>
            </a:extLst>
          </p:cNvPr>
          <p:cNvPicPr>
            <a:picLocks noChangeAspect="1"/>
          </p:cNvPicPr>
          <p:nvPr>
            <a:videoFile r:link="rId2"/>
            <p:extLst>
              <p:ext uri="{DAA4B4D4-6D71-4841-9C94-3DE7FCFB9230}">
                <p14:media xmlns:p14="http://schemas.microsoft.com/office/powerpoint/2010/main" r:embed="rId1"/>
              </p:ext>
            </p:extLst>
          </p:nvPr>
        </p:nvPicPr>
        <p:blipFill>
          <a:blip r:embed="rId16"/>
          <a:stretch>
            <a:fillRect/>
          </a:stretch>
        </p:blipFill>
        <p:spPr>
          <a:xfrm>
            <a:off x="8180326" y="5402846"/>
            <a:ext cx="3086100" cy="2038350"/>
          </a:xfrm>
          <a:prstGeom prst="rect">
            <a:avLst/>
          </a:prstGeom>
        </p:spPr>
      </p:pic>
      <p:sp>
        <p:nvSpPr>
          <p:cNvPr id="96" name="Oval 95">
            <a:extLst>
              <a:ext uri="{FF2B5EF4-FFF2-40B4-BE49-F238E27FC236}">
                <a16:creationId xmlns:a16="http://schemas.microsoft.com/office/drawing/2014/main" id="{C9AC7C97-48CD-6AE5-7D36-B575F6FF7041}"/>
              </a:ext>
            </a:extLst>
          </p:cNvPr>
          <p:cNvSpPr/>
          <p:nvPr/>
        </p:nvSpPr>
        <p:spPr>
          <a:xfrm rot="228186">
            <a:off x="8931502" y="13556592"/>
            <a:ext cx="183468" cy="181615"/>
          </a:xfrm>
          <a:prstGeom prst="ellipse">
            <a:avLst/>
          </a:prstGeom>
          <a:solidFill>
            <a:schemeClr val="accent3">
              <a:lumMod val="75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0" name="Oval 99">
            <a:extLst>
              <a:ext uri="{FF2B5EF4-FFF2-40B4-BE49-F238E27FC236}">
                <a16:creationId xmlns:a16="http://schemas.microsoft.com/office/drawing/2014/main" id="{2AC34220-F7DB-7820-EC10-5DB9D2E32CDE}"/>
              </a:ext>
            </a:extLst>
          </p:cNvPr>
          <p:cNvSpPr/>
          <p:nvPr/>
        </p:nvSpPr>
        <p:spPr>
          <a:xfrm rot="228186">
            <a:off x="8929848" y="14103302"/>
            <a:ext cx="183468" cy="181615"/>
          </a:xfrm>
          <a:prstGeom prst="ellipse">
            <a:avLst/>
          </a:prstGeom>
          <a:solidFill>
            <a:schemeClr val="accent3">
              <a:lumMod val="75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1" name="Oval 100">
            <a:extLst>
              <a:ext uri="{FF2B5EF4-FFF2-40B4-BE49-F238E27FC236}">
                <a16:creationId xmlns:a16="http://schemas.microsoft.com/office/drawing/2014/main" id="{4E0DB63B-09C1-1216-3639-FC55232D665E}"/>
              </a:ext>
            </a:extLst>
          </p:cNvPr>
          <p:cNvSpPr/>
          <p:nvPr/>
        </p:nvSpPr>
        <p:spPr>
          <a:xfrm rot="228186">
            <a:off x="8929848" y="14649599"/>
            <a:ext cx="183468" cy="181615"/>
          </a:xfrm>
          <a:prstGeom prst="ellipse">
            <a:avLst/>
          </a:prstGeom>
          <a:solidFill>
            <a:schemeClr val="accent3">
              <a:lumMod val="75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 name="TextBox 104">
            <a:extLst>
              <a:ext uri="{FF2B5EF4-FFF2-40B4-BE49-F238E27FC236}">
                <a16:creationId xmlns:a16="http://schemas.microsoft.com/office/drawing/2014/main" id="{0B45C80C-FF9D-0322-AD3D-4A75A956F88A}"/>
              </a:ext>
            </a:extLst>
          </p:cNvPr>
          <p:cNvSpPr txBox="1"/>
          <p:nvPr/>
        </p:nvSpPr>
        <p:spPr>
          <a:xfrm>
            <a:off x="9486594" y="13451220"/>
            <a:ext cx="128092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Production</a:t>
            </a:r>
          </a:p>
        </p:txBody>
      </p:sp>
      <p:sp>
        <p:nvSpPr>
          <p:cNvPr id="111" name="TextBox 110">
            <a:extLst>
              <a:ext uri="{FF2B5EF4-FFF2-40B4-BE49-F238E27FC236}">
                <a16:creationId xmlns:a16="http://schemas.microsoft.com/office/drawing/2014/main" id="{F4B7237E-D265-4ED4-2840-E88D1D022662}"/>
              </a:ext>
            </a:extLst>
          </p:cNvPr>
          <p:cNvSpPr txBox="1"/>
          <p:nvPr/>
        </p:nvSpPr>
        <p:spPr>
          <a:xfrm>
            <a:off x="9486594" y="13982589"/>
            <a:ext cx="1194238"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Marketing</a:t>
            </a:r>
          </a:p>
        </p:txBody>
      </p:sp>
      <p:sp>
        <p:nvSpPr>
          <p:cNvPr id="123" name="TextBox 122">
            <a:extLst>
              <a:ext uri="{FF2B5EF4-FFF2-40B4-BE49-F238E27FC236}">
                <a16:creationId xmlns:a16="http://schemas.microsoft.com/office/drawing/2014/main" id="{75A93DFC-9B97-867E-1E01-ADBA39CC0497}"/>
              </a:ext>
            </a:extLst>
          </p:cNvPr>
          <p:cNvSpPr txBox="1"/>
          <p:nvPr/>
        </p:nvSpPr>
        <p:spPr>
          <a:xfrm>
            <a:off x="9486593" y="14544227"/>
            <a:ext cx="684803"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Sales</a:t>
            </a:r>
          </a:p>
        </p:txBody>
      </p:sp>
      <p:cxnSp>
        <p:nvCxnSpPr>
          <p:cNvPr id="134" name="Straight Connector 133">
            <a:extLst>
              <a:ext uri="{FF2B5EF4-FFF2-40B4-BE49-F238E27FC236}">
                <a16:creationId xmlns:a16="http://schemas.microsoft.com/office/drawing/2014/main" id="{2A0A3B5F-462E-B82B-3CD8-2ABEAF1FE111}"/>
              </a:ext>
            </a:extLst>
          </p:cNvPr>
          <p:cNvCxnSpPr>
            <a:cxnSpLocks/>
          </p:cNvCxnSpPr>
          <p:nvPr/>
        </p:nvCxnSpPr>
        <p:spPr>
          <a:xfrm>
            <a:off x="9251774" y="13216786"/>
            <a:ext cx="0" cy="1633128"/>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35" name="Oval 134">
            <a:extLst>
              <a:ext uri="{FF2B5EF4-FFF2-40B4-BE49-F238E27FC236}">
                <a16:creationId xmlns:a16="http://schemas.microsoft.com/office/drawing/2014/main" id="{2C3FCF9B-FE5A-04A2-6C61-02ACB5AEA8AE}"/>
              </a:ext>
            </a:extLst>
          </p:cNvPr>
          <p:cNvSpPr/>
          <p:nvPr/>
        </p:nvSpPr>
        <p:spPr>
          <a:xfrm rot="228186">
            <a:off x="8930571" y="13018601"/>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6" name="TextBox 135">
            <a:extLst>
              <a:ext uri="{FF2B5EF4-FFF2-40B4-BE49-F238E27FC236}">
                <a16:creationId xmlns:a16="http://schemas.microsoft.com/office/drawing/2014/main" id="{F00E957F-EDEF-7F04-4751-FCD8F14DF7C9}"/>
              </a:ext>
            </a:extLst>
          </p:cNvPr>
          <p:cNvSpPr txBox="1"/>
          <p:nvPr/>
        </p:nvSpPr>
        <p:spPr>
          <a:xfrm>
            <a:off x="9487316" y="12913229"/>
            <a:ext cx="1721946" cy="369332"/>
          </a:xfrm>
          <a:prstGeom prst="rect">
            <a:avLst/>
          </a:prstGeom>
          <a:noFill/>
        </p:spPr>
        <p:txBody>
          <a:bodyPr wrap="none" rtlCol="0">
            <a:spAutoFit/>
          </a:bodyPr>
          <a:lstStyle/>
          <a:p>
            <a:r>
              <a:rPr lang="en-US" dirty="0">
                <a:latin typeface="Cambria Math" panose="02040503050406030204" pitchFamily="18" charset="0"/>
                <a:ea typeface="Cambria Math" panose="02040503050406030204" pitchFamily="18" charset="0"/>
              </a:rPr>
              <a:t>Design Services</a:t>
            </a:r>
          </a:p>
        </p:txBody>
      </p:sp>
    </p:spTree>
    <p:extLst>
      <p:ext uri="{BB962C8B-B14F-4D97-AF65-F5344CB8AC3E}">
        <p14:creationId xmlns:p14="http://schemas.microsoft.com/office/powerpoint/2010/main" val="2900172582"/>
      </p:ext>
    </p:extLst>
  </p:cSld>
  <p:clrMapOvr>
    <a:masterClrMapping/>
  </p:clrMapOvr>
  <mc:AlternateContent xmlns:mc="http://schemas.openxmlformats.org/markup-compatibility/2006" xmlns:p14="http://schemas.microsoft.com/office/powerpoint/2010/main">
    <mc:Choice Requires="p14">
      <p:transition spd="slow" p14:dur="2000" advTm="21947"/>
    </mc:Choice>
    <mc:Fallback xmlns="">
      <p:transition spd="slow" advTm="21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53" fill="hold"/>
                                        <p:tgtEl>
                                          <p:spTgt spid="9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5"/>
                                        </p:tgtEl>
                                      </p:cBhvr>
                                    </p:cmd>
                                  </p:childTnLst>
                                </p:cTn>
                              </p:par>
                            </p:childTnLst>
                          </p:cTn>
                        </p:par>
                      </p:childTnLst>
                    </p:cTn>
                  </p:par>
                </p:childTnLst>
              </p:cTn>
              <p:nextCondLst>
                <p:cond evt="onClick" delay="0">
                  <p:tgtEl>
                    <p:spTgt spid="95"/>
                  </p:tgtEl>
                </p:cond>
              </p:nextCondLst>
            </p:seq>
            <p:video>
              <p:cMediaNode vol="80000">
                <p:cTn id="12" fill="hold" display="0">
                  <p:stCondLst>
                    <p:cond delay="indefinite"/>
                  </p:stCondLst>
                </p:cTn>
                <p:tgtEl>
                  <p:spTgt spid="9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D8F198AC-B9BC-A276-60DF-3A852CD56DBF}"/>
              </a:ext>
            </a:extLst>
          </p:cNvPr>
          <p:cNvSpPr/>
          <p:nvPr/>
        </p:nvSpPr>
        <p:spPr>
          <a:xfrm>
            <a:off x="0" y="0"/>
            <a:ext cx="12192000" cy="51813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9E653FB4-8D5D-4FAF-A2B9-E1FB625CF63E}"/>
              </a:ext>
            </a:extLst>
          </p:cNvPr>
          <p:cNvSpPr/>
          <p:nvPr/>
        </p:nvSpPr>
        <p:spPr>
          <a:xfrm>
            <a:off x="0" y="0"/>
            <a:ext cx="12192000" cy="925490"/>
          </a:xfrm>
          <a:prstGeom prst="rect">
            <a:avLst/>
          </a:prstGeom>
          <a:solidFill>
            <a:schemeClr val="bg1"/>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EE79247-38D0-E4A5-24F7-36E782C845F2}"/>
              </a:ext>
            </a:extLst>
          </p:cNvPr>
          <p:cNvSpPr/>
          <p:nvPr/>
        </p:nvSpPr>
        <p:spPr>
          <a:xfrm>
            <a:off x="174171" y="11985557"/>
            <a:ext cx="11916229" cy="5257930"/>
          </a:xfrm>
          <a:prstGeom prst="roundRect">
            <a:avLst>
              <a:gd name="adj" fmla="val 5011"/>
            </a:avLst>
          </a:prstGeom>
          <a:solidFill>
            <a:srgbClr val="0C162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3" name="Rectangle 102">
            <a:extLst>
              <a:ext uri="{FF2B5EF4-FFF2-40B4-BE49-F238E27FC236}">
                <a16:creationId xmlns:a16="http://schemas.microsoft.com/office/drawing/2014/main" id="{7D84B059-FD59-B50C-B6BA-54379D3A05DF}"/>
              </a:ext>
            </a:extLst>
          </p:cNvPr>
          <p:cNvSpPr/>
          <p:nvPr/>
        </p:nvSpPr>
        <p:spPr>
          <a:xfrm>
            <a:off x="0" y="5194948"/>
            <a:ext cx="12192000" cy="66134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98267091-1EE3-8EE0-EE09-C722D76E3EA8}"/>
              </a:ext>
            </a:extLst>
          </p:cNvPr>
          <p:cNvSpPr>
            <a:spLocks/>
          </p:cNvSpPr>
          <p:nvPr/>
        </p:nvSpPr>
        <p:spPr>
          <a:xfrm>
            <a:off x="591820" y="1042856"/>
            <a:ext cx="10924350" cy="6585849"/>
          </a:xfrm>
          <a:prstGeom prst="roundRect">
            <a:avLst>
              <a:gd name="adj" fmla="val 2921"/>
            </a:avLst>
          </a:prstGeom>
          <a:solidFill>
            <a:srgbClr val="0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83E17113-E0F3-8C84-7322-B0AC75339012}"/>
              </a:ext>
            </a:extLst>
          </p:cNvPr>
          <p:cNvSpPr/>
          <p:nvPr/>
        </p:nvSpPr>
        <p:spPr>
          <a:xfrm>
            <a:off x="4911574" y="7782630"/>
            <a:ext cx="3173324" cy="1009722"/>
          </a:xfrm>
          <a:prstGeom prst="roundRect">
            <a:avLst/>
          </a:prstGeom>
          <a:solidFill>
            <a:srgbClr val="0C16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636762A4-48B0-3856-3264-3B2F174F4089}"/>
              </a:ext>
            </a:extLst>
          </p:cNvPr>
          <p:cNvSpPr/>
          <p:nvPr/>
        </p:nvSpPr>
        <p:spPr>
          <a:xfrm>
            <a:off x="8412018" y="7782630"/>
            <a:ext cx="3173324" cy="1009722"/>
          </a:xfrm>
          <a:prstGeom prst="roundRect">
            <a:avLst/>
          </a:prstGeom>
          <a:solidFill>
            <a:srgbClr val="0C16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C4529C50-7D9E-90DF-B1CC-22A0637014A0}"/>
              </a:ext>
            </a:extLst>
          </p:cNvPr>
          <p:cNvSpPr/>
          <p:nvPr/>
        </p:nvSpPr>
        <p:spPr>
          <a:xfrm>
            <a:off x="673151" y="7805913"/>
            <a:ext cx="3972073" cy="1009722"/>
          </a:xfrm>
          <a:prstGeom prst="roundRect">
            <a:avLst/>
          </a:prstGeom>
          <a:solidFill>
            <a:srgbClr val="0C16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33862D9-A0D6-8FF8-ED35-0A009474414F}"/>
              </a:ext>
            </a:extLst>
          </p:cNvPr>
          <p:cNvGrpSpPr/>
          <p:nvPr/>
        </p:nvGrpSpPr>
        <p:grpSpPr>
          <a:xfrm>
            <a:off x="323161" y="193728"/>
            <a:ext cx="611499" cy="591030"/>
            <a:chOff x="2867267" y="2626823"/>
            <a:chExt cx="1353531" cy="1371600"/>
          </a:xfrm>
          <a:solidFill>
            <a:schemeClr val="accent2"/>
          </a:solidFill>
        </p:grpSpPr>
        <p:sp>
          <p:nvSpPr>
            <p:cNvPr id="5" name="Oval 4">
              <a:extLst>
                <a:ext uri="{FF2B5EF4-FFF2-40B4-BE49-F238E27FC236}">
                  <a16:creationId xmlns:a16="http://schemas.microsoft.com/office/drawing/2014/main" id="{B3BB9977-248C-A98E-9581-1B1708CC3F59}"/>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5CF8946-3E23-F9C6-15D7-C38B8AEE55BA}"/>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43F10C-A523-448B-F1D1-C66A444087AE}"/>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40B5F-E6DB-0FD9-925F-44D7F97A028E}"/>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80F337D-22B3-CD53-EE8A-D1D6FC345516}"/>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AAB9C2E-55A2-639A-148E-298995FE1810}"/>
              </a:ext>
            </a:extLst>
          </p:cNvPr>
          <p:cNvSpPr txBox="1"/>
          <p:nvPr/>
        </p:nvSpPr>
        <p:spPr>
          <a:xfrm>
            <a:off x="1017770" y="202726"/>
            <a:ext cx="2383794"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Product Crafts</a:t>
            </a:r>
          </a:p>
        </p:txBody>
      </p:sp>
      <p:sp>
        <p:nvSpPr>
          <p:cNvPr id="18" name="TextBox 17">
            <a:extLst>
              <a:ext uri="{FF2B5EF4-FFF2-40B4-BE49-F238E27FC236}">
                <a16:creationId xmlns:a16="http://schemas.microsoft.com/office/drawing/2014/main" id="{03124C33-DEDA-10A0-23EC-FD9C0EB785AF}"/>
              </a:ext>
            </a:extLst>
          </p:cNvPr>
          <p:cNvSpPr txBox="1"/>
          <p:nvPr/>
        </p:nvSpPr>
        <p:spPr>
          <a:xfrm>
            <a:off x="673152" y="7805913"/>
            <a:ext cx="4050695" cy="923330"/>
          </a:xfrm>
          <a:prstGeom prst="rect">
            <a:avLst/>
          </a:prstGeom>
          <a:noFill/>
        </p:spPr>
        <p:txBody>
          <a:bodyPr wrap="square">
            <a:spAutoFit/>
          </a:bodyPr>
          <a:lstStyle/>
          <a:p>
            <a:pPr algn="ctr"/>
            <a:r>
              <a:rPr lang="en-US" dirty="0">
                <a:solidFill>
                  <a:schemeClr val="bg1"/>
                </a:solidFill>
                <a:latin typeface="Cambria Math" panose="02040503050406030204" pitchFamily="18" charset="0"/>
                <a:ea typeface="Cambria Math" panose="02040503050406030204" pitchFamily="18" charset="0"/>
              </a:rPr>
              <a:t>Pick any product of your interest from our Design Gallery and kick start the production and sales process on Day 1</a:t>
            </a:r>
          </a:p>
        </p:txBody>
      </p:sp>
      <p:sp>
        <p:nvSpPr>
          <p:cNvPr id="19" name="TextBox 18">
            <a:extLst>
              <a:ext uri="{FF2B5EF4-FFF2-40B4-BE49-F238E27FC236}">
                <a16:creationId xmlns:a16="http://schemas.microsoft.com/office/drawing/2014/main" id="{7CAB07FB-1610-DEA7-C135-22C47BB52F85}"/>
              </a:ext>
            </a:extLst>
          </p:cNvPr>
          <p:cNvSpPr txBox="1"/>
          <p:nvPr/>
        </p:nvSpPr>
        <p:spPr>
          <a:xfrm>
            <a:off x="10072800" y="8829125"/>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21" name="TextBox 20">
            <a:extLst>
              <a:ext uri="{FF2B5EF4-FFF2-40B4-BE49-F238E27FC236}">
                <a16:creationId xmlns:a16="http://schemas.microsoft.com/office/drawing/2014/main" id="{F2314050-D0DD-2A64-8ED4-0F1FE1C88F69}"/>
              </a:ext>
            </a:extLst>
          </p:cNvPr>
          <p:cNvSpPr txBox="1"/>
          <p:nvPr/>
        </p:nvSpPr>
        <p:spPr>
          <a:xfrm>
            <a:off x="8708159" y="7782630"/>
            <a:ext cx="2756346" cy="923330"/>
          </a:xfrm>
          <a:prstGeom prst="rect">
            <a:avLst/>
          </a:prstGeom>
          <a:noFill/>
        </p:spPr>
        <p:txBody>
          <a:bodyPr wrap="square">
            <a:spAutoFit/>
          </a:bodyPr>
          <a:lstStyle/>
          <a:p>
            <a:pPr algn="ctr"/>
            <a:r>
              <a:rPr lang="en-US" dirty="0">
                <a:solidFill>
                  <a:schemeClr val="bg1"/>
                </a:solidFill>
                <a:latin typeface="Cambria Math" panose="02040503050406030204" pitchFamily="18" charset="0"/>
                <a:ea typeface="Cambria Math" panose="02040503050406030204" pitchFamily="18" charset="0"/>
              </a:rPr>
              <a:t>Invest in the world of Innovation and secure your business aspirations</a:t>
            </a:r>
          </a:p>
        </p:txBody>
      </p:sp>
      <p:sp>
        <p:nvSpPr>
          <p:cNvPr id="22" name="TextBox 21">
            <a:extLst>
              <a:ext uri="{FF2B5EF4-FFF2-40B4-BE49-F238E27FC236}">
                <a16:creationId xmlns:a16="http://schemas.microsoft.com/office/drawing/2014/main" id="{FD69C81B-46E2-9485-3CBA-79743EF82061}"/>
              </a:ext>
            </a:extLst>
          </p:cNvPr>
          <p:cNvSpPr txBox="1"/>
          <p:nvPr/>
        </p:nvSpPr>
        <p:spPr>
          <a:xfrm>
            <a:off x="3433882" y="8881731"/>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31" name="TextBox 30">
            <a:extLst>
              <a:ext uri="{FF2B5EF4-FFF2-40B4-BE49-F238E27FC236}">
                <a16:creationId xmlns:a16="http://schemas.microsoft.com/office/drawing/2014/main" id="{73D5CF44-F415-48EE-DC6B-4D825DDD96E6}"/>
              </a:ext>
            </a:extLst>
          </p:cNvPr>
          <p:cNvSpPr txBox="1"/>
          <p:nvPr/>
        </p:nvSpPr>
        <p:spPr>
          <a:xfrm>
            <a:off x="549484" y="9129421"/>
            <a:ext cx="5518755" cy="461665"/>
          </a:xfrm>
          <a:prstGeom prst="rect">
            <a:avLst/>
          </a:prstGeom>
          <a:noFill/>
        </p:spPr>
        <p:txBody>
          <a:bodyPr wrap="none" rtlCol="0">
            <a:spAutoFit/>
          </a:bodyPr>
          <a:lstStyle/>
          <a:p>
            <a:r>
              <a:rPr lang="en-US" sz="2400" b="1" dirty="0"/>
              <a:t>Upcoming Products on The Design Gallery</a:t>
            </a:r>
          </a:p>
        </p:txBody>
      </p:sp>
      <p:sp>
        <p:nvSpPr>
          <p:cNvPr id="55" name="TextBox 54">
            <a:extLst>
              <a:ext uri="{FF2B5EF4-FFF2-40B4-BE49-F238E27FC236}">
                <a16:creationId xmlns:a16="http://schemas.microsoft.com/office/drawing/2014/main" id="{04596E84-0F24-747B-8797-E13421E06A0A}"/>
              </a:ext>
            </a:extLst>
          </p:cNvPr>
          <p:cNvSpPr txBox="1"/>
          <p:nvPr/>
        </p:nvSpPr>
        <p:spPr>
          <a:xfrm>
            <a:off x="4909493" y="7782630"/>
            <a:ext cx="3175404" cy="923330"/>
          </a:xfrm>
          <a:prstGeom prst="rect">
            <a:avLst/>
          </a:prstGeom>
          <a:noFill/>
        </p:spPr>
        <p:txBody>
          <a:bodyPr wrap="square">
            <a:spAutoFit/>
          </a:bodyPr>
          <a:lstStyle/>
          <a:p>
            <a:pPr algn="ctr"/>
            <a:r>
              <a:rPr lang="en-US" dirty="0">
                <a:solidFill>
                  <a:schemeClr val="bg1"/>
                </a:solidFill>
                <a:latin typeface="Cambria Math" panose="02040503050406030204" pitchFamily="18" charset="0"/>
                <a:ea typeface="Cambria Math" panose="02040503050406030204" pitchFamily="18" charset="0"/>
              </a:rPr>
              <a:t>Have a Product Idea? </a:t>
            </a:r>
          </a:p>
          <a:p>
            <a:pPr algn="ctr"/>
            <a:r>
              <a:rPr lang="en-US" dirty="0">
                <a:solidFill>
                  <a:schemeClr val="bg1"/>
                </a:solidFill>
                <a:latin typeface="Cambria Math" panose="02040503050406030204" pitchFamily="18" charset="0"/>
                <a:ea typeface="Cambria Math" panose="02040503050406030204" pitchFamily="18" charset="0"/>
              </a:rPr>
              <a:t>Partner with Product Crafts to bring your products to life </a:t>
            </a:r>
          </a:p>
        </p:txBody>
      </p:sp>
      <p:sp>
        <p:nvSpPr>
          <p:cNvPr id="56" name="TextBox 55">
            <a:extLst>
              <a:ext uri="{FF2B5EF4-FFF2-40B4-BE49-F238E27FC236}">
                <a16:creationId xmlns:a16="http://schemas.microsoft.com/office/drawing/2014/main" id="{8F5C9FE1-5A0A-CB5C-80ED-3ACE1B221390}"/>
              </a:ext>
            </a:extLst>
          </p:cNvPr>
          <p:cNvSpPr txBox="1"/>
          <p:nvPr/>
        </p:nvSpPr>
        <p:spPr>
          <a:xfrm>
            <a:off x="6753507" y="8866099"/>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63" name="TextBox 62">
            <a:extLst>
              <a:ext uri="{FF2B5EF4-FFF2-40B4-BE49-F238E27FC236}">
                <a16:creationId xmlns:a16="http://schemas.microsoft.com/office/drawing/2014/main" id="{A074B71E-B1D1-2017-F918-915FDF07D165}"/>
              </a:ext>
            </a:extLst>
          </p:cNvPr>
          <p:cNvSpPr txBox="1"/>
          <p:nvPr/>
        </p:nvSpPr>
        <p:spPr>
          <a:xfrm>
            <a:off x="803822" y="12088505"/>
            <a:ext cx="5057025"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Partnership with Product Crafts</a:t>
            </a:r>
          </a:p>
        </p:txBody>
      </p:sp>
      <p:sp>
        <p:nvSpPr>
          <p:cNvPr id="64" name="Oval 63">
            <a:extLst>
              <a:ext uri="{FF2B5EF4-FFF2-40B4-BE49-F238E27FC236}">
                <a16:creationId xmlns:a16="http://schemas.microsoft.com/office/drawing/2014/main" id="{A07FC69F-DC55-387F-CA4F-9BECF2B0103A}"/>
              </a:ext>
            </a:extLst>
          </p:cNvPr>
          <p:cNvSpPr/>
          <p:nvPr/>
        </p:nvSpPr>
        <p:spPr>
          <a:xfrm rot="228186">
            <a:off x="3833981" y="1294779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5" name="Oval 64">
            <a:extLst>
              <a:ext uri="{FF2B5EF4-FFF2-40B4-BE49-F238E27FC236}">
                <a16:creationId xmlns:a16="http://schemas.microsoft.com/office/drawing/2014/main" id="{F68E0456-C1B2-999D-906F-FC6FEAC38FB6}"/>
              </a:ext>
            </a:extLst>
          </p:cNvPr>
          <p:cNvSpPr/>
          <p:nvPr/>
        </p:nvSpPr>
        <p:spPr>
          <a:xfrm rot="228186">
            <a:off x="3833981" y="13498131"/>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6" name="Oval 65">
            <a:extLst>
              <a:ext uri="{FF2B5EF4-FFF2-40B4-BE49-F238E27FC236}">
                <a16:creationId xmlns:a16="http://schemas.microsoft.com/office/drawing/2014/main" id="{75388289-E34F-CC56-0789-FA47153A00EE}"/>
              </a:ext>
            </a:extLst>
          </p:cNvPr>
          <p:cNvSpPr/>
          <p:nvPr/>
        </p:nvSpPr>
        <p:spPr>
          <a:xfrm rot="228186">
            <a:off x="3833981" y="1404846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7" name="TextBox 66">
            <a:extLst>
              <a:ext uri="{FF2B5EF4-FFF2-40B4-BE49-F238E27FC236}">
                <a16:creationId xmlns:a16="http://schemas.microsoft.com/office/drawing/2014/main" id="{E3384531-D81A-40E0-6994-6A91038A6538}"/>
              </a:ext>
            </a:extLst>
          </p:cNvPr>
          <p:cNvSpPr txBox="1"/>
          <p:nvPr/>
        </p:nvSpPr>
        <p:spPr>
          <a:xfrm>
            <a:off x="2855439" y="12849422"/>
            <a:ext cx="61266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Idea</a:t>
            </a:r>
          </a:p>
        </p:txBody>
      </p:sp>
      <p:sp>
        <p:nvSpPr>
          <p:cNvPr id="68" name="TextBox 67">
            <a:extLst>
              <a:ext uri="{FF2B5EF4-FFF2-40B4-BE49-F238E27FC236}">
                <a16:creationId xmlns:a16="http://schemas.microsoft.com/office/drawing/2014/main" id="{B3A55B73-E593-DD2C-7E8C-3C471773E948}"/>
              </a:ext>
            </a:extLst>
          </p:cNvPr>
          <p:cNvSpPr txBox="1"/>
          <p:nvPr/>
        </p:nvSpPr>
        <p:spPr>
          <a:xfrm>
            <a:off x="2718195" y="13347597"/>
            <a:ext cx="85472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a:t>
            </a:r>
          </a:p>
        </p:txBody>
      </p:sp>
      <p:sp>
        <p:nvSpPr>
          <p:cNvPr id="69" name="TextBox 68">
            <a:extLst>
              <a:ext uri="{FF2B5EF4-FFF2-40B4-BE49-F238E27FC236}">
                <a16:creationId xmlns:a16="http://schemas.microsoft.com/office/drawing/2014/main" id="{C87BE607-41E9-44BF-0310-181E805B7F2D}"/>
              </a:ext>
            </a:extLst>
          </p:cNvPr>
          <p:cNvSpPr txBox="1"/>
          <p:nvPr/>
        </p:nvSpPr>
        <p:spPr>
          <a:xfrm>
            <a:off x="2468537" y="13954604"/>
            <a:ext cx="116506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Prototype</a:t>
            </a:r>
          </a:p>
        </p:txBody>
      </p:sp>
      <p:sp>
        <p:nvSpPr>
          <p:cNvPr id="70" name="TextBox 69">
            <a:extLst>
              <a:ext uri="{FF2B5EF4-FFF2-40B4-BE49-F238E27FC236}">
                <a16:creationId xmlns:a16="http://schemas.microsoft.com/office/drawing/2014/main" id="{79F8A049-744D-CF5B-1492-49EEE563B265}"/>
              </a:ext>
            </a:extLst>
          </p:cNvPr>
          <p:cNvSpPr txBox="1"/>
          <p:nvPr/>
        </p:nvSpPr>
        <p:spPr>
          <a:xfrm>
            <a:off x="973026" y="14504160"/>
            <a:ext cx="272125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IP (Trade Secret / Patent)</a:t>
            </a:r>
          </a:p>
        </p:txBody>
      </p:sp>
      <p:sp>
        <p:nvSpPr>
          <p:cNvPr id="71" name="Oval 70">
            <a:extLst>
              <a:ext uri="{FF2B5EF4-FFF2-40B4-BE49-F238E27FC236}">
                <a16:creationId xmlns:a16="http://schemas.microsoft.com/office/drawing/2014/main" id="{A77286FC-5936-8C84-7A6E-B9934B973962}"/>
              </a:ext>
            </a:extLst>
          </p:cNvPr>
          <p:cNvSpPr/>
          <p:nvPr/>
        </p:nvSpPr>
        <p:spPr>
          <a:xfrm rot="228186">
            <a:off x="3833981" y="14598796"/>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2" name="TextBox 71">
            <a:extLst>
              <a:ext uri="{FF2B5EF4-FFF2-40B4-BE49-F238E27FC236}">
                <a16:creationId xmlns:a16="http://schemas.microsoft.com/office/drawing/2014/main" id="{BD5AB0D3-5EAA-440C-16C7-1E4532CE6811}"/>
              </a:ext>
            </a:extLst>
          </p:cNvPr>
          <p:cNvSpPr txBox="1"/>
          <p:nvPr/>
        </p:nvSpPr>
        <p:spPr>
          <a:xfrm>
            <a:off x="746849" y="15068987"/>
            <a:ext cx="2958117"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Documentation &amp; Packaging</a:t>
            </a:r>
          </a:p>
        </p:txBody>
      </p:sp>
      <p:sp>
        <p:nvSpPr>
          <p:cNvPr id="73" name="Oval 72">
            <a:extLst>
              <a:ext uri="{FF2B5EF4-FFF2-40B4-BE49-F238E27FC236}">
                <a16:creationId xmlns:a16="http://schemas.microsoft.com/office/drawing/2014/main" id="{DE6406F7-D577-F354-FB83-238B080D1DB3}"/>
              </a:ext>
            </a:extLst>
          </p:cNvPr>
          <p:cNvSpPr/>
          <p:nvPr/>
        </p:nvSpPr>
        <p:spPr>
          <a:xfrm rot="228186">
            <a:off x="3833981" y="1514912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74" name="Straight Connector 73">
            <a:extLst>
              <a:ext uri="{FF2B5EF4-FFF2-40B4-BE49-F238E27FC236}">
                <a16:creationId xmlns:a16="http://schemas.microsoft.com/office/drawing/2014/main" id="{E4E45DB9-3A68-C36B-F85D-35F3D78132E2}"/>
              </a:ext>
            </a:extLst>
          </p:cNvPr>
          <p:cNvCxnSpPr>
            <a:cxnSpLocks/>
          </p:cNvCxnSpPr>
          <p:nvPr/>
        </p:nvCxnSpPr>
        <p:spPr>
          <a:xfrm flipH="1">
            <a:off x="3694284" y="13038605"/>
            <a:ext cx="12507" cy="2208979"/>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pic>
        <p:nvPicPr>
          <p:cNvPr id="75" name="Graphic 74" descr="Handshake with solid fill">
            <a:extLst>
              <a:ext uri="{FF2B5EF4-FFF2-40B4-BE49-F238E27FC236}">
                <a16:creationId xmlns:a16="http://schemas.microsoft.com/office/drawing/2014/main" id="{1A3D208B-61FC-373E-AAA4-FCD52B0C8C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0150" y="13726837"/>
            <a:ext cx="914400" cy="914400"/>
          </a:xfrm>
          <a:prstGeom prst="rect">
            <a:avLst/>
          </a:prstGeom>
        </p:spPr>
      </p:pic>
      <p:sp>
        <p:nvSpPr>
          <p:cNvPr id="85" name="Oval 84">
            <a:extLst>
              <a:ext uri="{FF2B5EF4-FFF2-40B4-BE49-F238E27FC236}">
                <a16:creationId xmlns:a16="http://schemas.microsoft.com/office/drawing/2014/main" id="{CE75D752-BF01-9AF8-D0A9-52A8A61B9A3A}"/>
              </a:ext>
            </a:extLst>
          </p:cNvPr>
          <p:cNvSpPr/>
          <p:nvPr/>
        </p:nvSpPr>
        <p:spPr>
          <a:xfrm rot="228186">
            <a:off x="6349759" y="13188713"/>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6" name="Oval 85">
            <a:extLst>
              <a:ext uri="{FF2B5EF4-FFF2-40B4-BE49-F238E27FC236}">
                <a16:creationId xmlns:a16="http://schemas.microsoft.com/office/drawing/2014/main" id="{E1A2319F-E5E0-669A-9FCB-BC5F5D2B3E8E}"/>
              </a:ext>
            </a:extLst>
          </p:cNvPr>
          <p:cNvSpPr/>
          <p:nvPr/>
        </p:nvSpPr>
        <p:spPr>
          <a:xfrm rot="228186">
            <a:off x="6380299" y="15120335"/>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7" name="TextBox 86">
            <a:extLst>
              <a:ext uri="{FF2B5EF4-FFF2-40B4-BE49-F238E27FC236}">
                <a16:creationId xmlns:a16="http://schemas.microsoft.com/office/drawing/2014/main" id="{24F8D7DD-9E10-4555-D7A4-4817087EF5B6}"/>
              </a:ext>
            </a:extLst>
          </p:cNvPr>
          <p:cNvSpPr txBox="1"/>
          <p:nvPr/>
        </p:nvSpPr>
        <p:spPr>
          <a:xfrm>
            <a:off x="5515730" y="14686765"/>
            <a:ext cx="201850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 of Design &amp; IP</a:t>
            </a:r>
          </a:p>
        </p:txBody>
      </p:sp>
      <p:sp>
        <p:nvSpPr>
          <p:cNvPr id="88" name="TextBox 87">
            <a:extLst>
              <a:ext uri="{FF2B5EF4-FFF2-40B4-BE49-F238E27FC236}">
                <a16:creationId xmlns:a16="http://schemas.microsoft.com/office/drawing/2014/main" id="{5C151936-7294-D4AE-48E0-064743031DF8}"/>
              </a:ext>
            </a:extLst>
          </p:cNvPr>
          <p:cNvSpPr txBox="1"/>
          <p:nvPr/>
        </p:nvSpPr>
        <p:spPr>
          <a:xfrm>
            <a:off x="5387168" y="13357505"/>
            <a:ext cx="227562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Expertise Relocation</a:t>
            </a:r>
          </a:p>
        </p:txBody>
      </p:sp>
      <p:sp>
        <p:nvSpPr>
          <p:cNvPr id="89" name="Left Bracket 88">
            <a:extLst>
              <a:ext uri="{FF2B5EF4-FFF2-40B4-BE49-F238E27FC236}">
                <a16:creationId xmlns:a16="http://schemas.microsoft.com/office/drawing/2014/main" id="{18BFF6EB-C0B4-AE05-23D1-754D8A2DAE38}"/>
              </a:ext>
            </a:extLst>
          </p:cNvPr>
          <p:cNvSpPr/>
          <p:nvPr/>
        </p:nvSpPr>
        <p:spPr>
          <a:xfrm rot="16200000">
            <a:off x="4872007" y="14155885"/>
            <a:ext cx="406375" cy="274045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90" name="Left Bracket 89">
            <a:extLst>
              <a:ext uri="{FF2B5EF4-FFF2-40B4-BE49-F238E27FC236}">
                <a16:creationId xmlns:a16="http://schemas.microsoft.com/office/drawing/2014/main" id="{FAA2173B-1E77-0839-4335-6219D518680B}"/>
              </a:ext>
            </a:extLst>
          </p:cNvPr>
          <p:cNvSpPr/>
          <p:nvPr/>
        </p:nvSpPr>
        <p:spPr>
          <a:xfrm rot="16200000" flipH="1">
            <a:off x="7607486" y="11470379"/>
            <a:ext cx="468488" cy="282020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91" name="TextBox 90">
            <a:extLst>
              <a:ext uri="{FF2B5EF4-FFF2-40B4-BE49-F238E27FC236}">
                <a16:creationId xmlns:a16="http://schemas.microsoft.com/office/drawing/2014/main" id="{0825930B-BEC0-6CF8-745A-3F1F4E791203}"/>
              </a:ext>
            </a:extLst>
          </p:cNvPr>
          <p:cNvSpPr txBox="1"/>
          <p:nvPr/>
        </p:nvSpPr>
        <p:spPr>
          <a:xfrm>
            <a:off x="472655" y="16005826"/>
            <a:ext cx="5552648" cy="830997"/>
          </a:xfrm>
          <a:prstGeom prst="rect">
            <a:avLst/>
          </a:prstGeom>
          <a:noFill/>
        </p:spPr>
        <p:txBody>
          <a:bodyPr wrap="square" rtlCol="0">
            <a:spAutoFit/>
          </a:bodyPr>
          <a:lstStyle/>
          <a:p>
            <a:pPr algn="ctr"/>
            <a:r>
              <a:rPr lang="en-US" sz="1600" dirty="0">
                <a:solidFill>
                  <a:schemeClr val="bg1"/>
                </a:solidFill>
                <a:latin typeface="Cambria Math" panose="02040503050406030204" pitchFamily="18" charset="0"/>
                <a:ea typeface="Cambria Math" panose="02040503050406030204" pitchFamily="18" charset="0"/>
              </a:rPr>
              <a:t>Product Crafts will own the design, development, prototyping, IP protection and deliverance of a ready-to-manufacture product that can be marketed and sold from day 1</a:t>
            </a:r>
          </a:p>
        </p:txBody>
      </p:sp>
      <p:sp>
        <p:nvSpPr>
          <p:cNvPr id="92" name="TextBox 91">
            <a:extLst>
              <a:ext uri="{FF2B5EF4-FFF2-40B4-BE49-F238E27FC236}">
                <a16:creationId xmlns:a16="http://schemas.microsoft.com/office/drawing/2014/main" id="{4EA0B2AA-A731-9A26-E164-90DB711D6E8F}"/>
              </a:ext>
            </a:extLst>
          </p:cNvPr>
          <p:cNvSpPr txBox="1"/>
          <p:nvPr/>
        </p:nvSpPr>
        <p:spPr>
          <a:xfrm>
            <a:off x="6772921" y="16004086"/>
            <a:ext cx="5194937" cy="830997"/>
          </a:xfrm>
          <a:prstGeom prst="rect">
            <a:avLst/>
          </a:prstGeom>
          <a:noFill/>
        </p:spPr>
        <p:txBody>
          <a:bodyPr wrap="square" rtlCol="0">
            <a:spAutoFit/>
          </a:bodyPr>
          <a:lstStyle/>
          <a:p>
            <a:pPr algn="ctr"/>
            <a:r>
              <a:rPr lang="en-US" sz="1600" dirty="0">
                <a:solidFill>
                  <a:schemeClr val="bg1"/>
                </a:solidFill>
                <a:latin typeface="Cambria Math" panose="02040503050406030204" pitchFamily="18" charset="0"/>
                <a:ea typeface="Cambria Math" panose="02040503050406030204" pitchFamily="18" charset="0"/>
              </a:rPr>
              <a:t>Partner can start the production and sales post the sale of Design IP. Product Crafts will support with necessary kick start and post-production design services as required</a:t>
            </a:r>
          </a:p>
        </p:txBody>
      </p:sp>
      <p:sp>
        <p:nvSpPr>
          <p:cNvPr id="2" name="TextBox 1">
            <a:extLst>
              <a:ext uri="{FF2B5EF4-FFF2-40B4-BE49-F238E27FC236}">
                <a16:creationId xmlns:a16="http://schemas.microsoft.com/office/drawing/2014/main" id="{289D6839-B0D7-CB6B-BB60-1DBD10D86905}"/>
              </a:ext>
            </a:extLst>
          </p:cNvPr>
          <p:cNvSpPr txBox="1"/>
          <p:nvPr/>
        </p:nvSpPr>
        <p:spPr>
          <a:xfrm>
            <a:off x="867270" y="1255947"/>
            <a:ext cx="5301451" cy="461665"/>
          </a:xfrm>
          <a:prstGeom prst="rect">
            <a:avLst/>
          </a:prstGeom>
          <a:noFill/>
        </p:spPr>
        <p:txBody>
          <a:bodyPr wrap="none" rtlCol="0">
            <a:spAutoFit/>
          </a:bodyPr>
          <a:lstStyle/>
          <a:p>
            <a:r>
              <a:rPr lang="en-US" sz="2400" dirty="0">
                <a:solidFill>
                  <a:schemeClr val="bg1"/>
                </a:solidFill>
                <a:latin typeface="Cambria Math" panose="02040503050406030204" pitchFamily="18" charset="0"/>
                <a:ea typeface="Cambria Math" panose="02040503050406030204" pitchFamily="18" charset="0"/>
              </a:rPr>
              <a:t>Welcome to a New World of Innovation</a:t>
            </a:r>
          </a:p>
        </p:txBody>
      </p:sp>
      <p:sp>
        <p:nvSpPr>
          <p:cNvPr id="53" name="TextBox 52">
            <a:extLst>
              <a:ext uri="{FF2B5EF4-FFF2-40B4-BE49-F238E27FC236}">
                <a16:creationId xmlns:a16="http://schemas.microsoft.com/office/drawing/2014/main" id="{CD0A4E50-6D11-8CEA-0277-CAEBE6BEF7E3}"/>
              </a:ext>
            </a:extLst>
          </p:cNvPr>
          <p:cNvSpPr txBox="1"/>
          <p:nvPr/>
        </p:nvSpPr>
        <p:spPr>
          <a:xfrm>
            <a:off x="926885" y="1897836"/>
            <a:ext cx="5104840" cy="1200329"/>
          </a:xfrm>
          <a:prstGeom prst="rect">
            <a:avLst/>
          </a:prstGeom>
          <a:noFill/>
        </p:spPr>
        <p:txBody>
          <a:bodyPr wrap="square">
            <a:spAutoFit/>
          </a:bodyPr>
          <a:lstStyle/>
          <a:p>
            <a:pPr algn="just"/>
            <a:r>
              <a:rPr lang="en-US" dirty="0">
                <a:solidFill>
                  <a:schemeClr val="bg1"/>
                </a:solidFill>
                <a:latin typeface="Cambria Math" panose="02040503050406030204" pitchFamily="18" charset="0"/>
                <a:ea typeface="Cambria Math" panose="02040503050406030204" pitchFamily="18" charset="0"/>
              </a:rPr>
              <a:t>Product Crafts is a new product design company. At Product Crafts, we craft and deliver new-to-the-world products that are ready for production, marketing and sales on day 1</a:t>
            </a:r>
          </a:p>
        </p:txBody>
      </p:sp>
      <p:sp>
        <p:nvSpPr>
          <p:cNvPr id="62" name="TextBox 61">
            <a:extLst>
              <a:ext uri="{FF2B5EF4-FFF2-40B4-BE49-F238E27FC236}">
                <a16:creationId xmlns:a16="http://schemas.microsoft.com/office/drawing/2014/main" id="{C13838D4-F69F-ECCA-F54D-09FEF06C51CA}"/>
              </a:ext>
            </a:extLst>
          </p:cNvPr>
          <p:cNvSpPr txBox="1"/>
          <p:nvPr/>
        </p:nvSpPr>
        <p:spPr>
          <a:xfrm>
            <a:off x="5330246" y="166716"/>
            <a:ext cx="750526" cy="369332"/>
          </a:xfrm>
          <a:prstGeom prst="rect">
            <a:avLst/>
          </a:prstGeom>
          <a:noFill/>
        </p:spPr>
        <p:txBody>
          <a:bodyPr wrap="none" rtlCol="0">
            <a:spAutoFit/>
          </a:bodyPr>
          <a:lstStyle/>
          <a:p>
            <a:r>
              <a:rPr lang="en-US" dirty="0"/>
              <a:t>Home</a:t>
            </a:r>
          </a:p>
        </p:txBody>
      </p:sp>
      <p:sp>
        <p:nvSpPr>
          <p:cNvPr id="97" name="TextBox 96">
            <a:extLst>
              <a:ext uri="{FF2B5EF4-FFF2-40B4-BE49-F238E27FC236}">
                <a16:creationId xmlns:a16="http://schemas.microsoft.com/office/drawing/2014/main" id="{C2EE50E9-FA20-19DA-B419-5728F7A1BC83}"/>
              </a:ext>
            </a:extLst>
          </p:cNvPr>
          <p:cNvSpPr txBox="1"/>
          <p:nvPr/>
        </p:nvSpPr>
        <p:spPr>
          <a:xfrm>
            <a:off x="9161405" y="166716"/>
            <a:ext cx="1380763" cy="369332"/>
          </a:xfrm>
          <a:prstGeom prst="rect">
            <a:avLst/>
          </a:prstGeom>
          <a:noFill/>
        </p:spPr>
        <p:txBody>
          <a:bodyPr wrap="none" rtlCol="0">
            <a:spAutoFit/>
          </a:bodyPr>
          <a:lstStyle/>
          <a:p>
            <a:r>
              <a:rPr lang="en-US" dirty="0"/>
              <a:t>Crafters Blog</a:t>
            </a:r>
          </a:p>
        </p:txBody>
      </p:sp>
      <p:sp>
        <p:nvSpPr>
          <p:cNvPr id="98" name="TextBox 97">
            <a:extLst>
              <a:ext uri="{FF2B5EF4-FFF2-40B4-BE49-F238E27FC236}">
                <a16:creationId xmlns:a16="http://schemas.microsoft.com/office/drawing/2014/main" id="{1A351CA3-D268-F7B8-4348-9C64AFB7831F}"/>
              </a:ext>
            </a:extLst>
          </p:cNvPr>
          <p:cNvSpPr txBox="1"/>
          <p:nvPr/>
        </p:nvSpPr>
        <p:spPr>
          <a:xfrm>
            <a:off x="6196962" y="166716"/>
            <a:ext cx="1143326" cy="369332"/>
          </a:xfrm>
          <a:prstGeom prst="rect">
            <a:avLst/>
          </a:prstGeom>
          <a:noFill/>
        </p:spPr>
        <p:txBody>
          <a:bodyPr wrap="none" rtlCol="0">
            <a:spAutoFit/>
          </a:bodyPr>
          <a:lstStyle/>
          <a:p>
            <a:r>
              <a:rPr lang="en-US" dirty="0"/>
              <a:t>The Board</a:t>
            </a:r>
          </a:p>
        </p:txBody>
      </p:sp>
      <p:sp>
        <p:nvSpPr>
          <p:cNvPr id="99" name="TextBox 98">
            <a:extLst>
              <a:ext uri="{FF2B5EF4-FFF2-40B4-BE49-F238E27FC236}">
                <a16:creationId xmlns:a16="http://schemas.microsoft.com/office/drawing/2014/main" id="{D08B9EB8-F58A-C790-6963-082AD815A7AC}"/>
              </a:ext>
            </a:extLst>
          </p:cNvPr>
          <p:cNvSpPr txBox="1"/>
          <p:nvPr/>
        </p:nvSpPr>
        <p:spPr>
          <a:xfrm>
            <a:off x="7549630" y="166716"/>
            <a:ext cx="1532343" cy="369332"/>
          </a:xfrm>
          <a:prstGeom prst="rect">
            <a:avLst/>
          </a:prstGeom>
          <a:noFill/>
        </p:spPr>
        <p:txBody>
          <a:bodyPr wrap="none" rtlCol="0">
            <a:spAutoFit/>
          </a:bodyPr>
          <a:lstStyle/>
          <a:p>
            <a:r>
              <a:rPr lang="en-US" dirty="0"/>
              <a:t>Design Gallery</a:t>
            </a:r>
          </a:p>
        </p:txBody>
      </p:sp>
      <p:sp>
        <p:nvSpPr>
          <p:cNvPr id="106" name="TextBox 105">
            <a:extLst>
              <a:ext uri="{FF2B5EF4-FFF2-40B4-BE49-F238E27FC236}">
                <a16:creationId xmlns:a16="http://schemas.microsoft.com/office/drawing/2014/main" id="{E605950E-AE87-6621-CEBD-40BA871E017D}"/>
              </a:ext>
            </a:extLst>
          </p:cNvPr>
          <p:cNvSpPr txBox="1"/>
          <p:nvPr/>
        </p:nvSpPr>
        <p:spPr>
          <a:xfrm>
            <a:off x="10749411" y="-235695"/>
            <a:ext cx="609462" cy="830997"/>
          </a:xfrm>
          <a:prstGeom prst="rect">
            <a:avLst/>
          </a:prstGeom>
          <a:noFill/>
        </p:spPr>
        <p:txBody>
          <a:bodyPr wrap="none" rtlCol="0" anchor="t">
            <a:spAutoFit/>
          </a:bodyPr>
          <a:lstStyle/>
          <a:p>
            <a:r>
              <a:rPr lang="en-US" sz="4800" dirty="0"/>
              <a:t>…</a:t>
            </a:r>
          </a:p>
        </p:txBody>
      </p:sp>
      <p:sp>
        <p:nvSpPr>
          <p:cNvPr id="3" name="Rectangle 2">
            <a:extLst>
              <a:ext uri="{FF2B5EF4-FFF2-40B4-BE49-F238E27FC236}">
                <a16:creationId xmlns:a16="http://schemas.microsoft.com/office/drawing/2014/main" id="{9305891D-F609-6114-AF26-CA98D948B006}"/>
              </a:ext>
            </a:extLst>
          </p:cNvPr>
          <p:cNvSpPr/>
          <p:nvPr/>
        </p:nvSpPr>
        <p:spPr>
          <a:xfrm>
            <a:off x="0" y="17258577"/>
            <a:ext cx="12192000" cy="1004789"/>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C149A43-F6DF-80B0-6D12-D74B8967D6E7}"/>
              </a:ext>
            </a:extLst>
          </p:cNvPr>
          <p:cNvSpPr txBox="1"/>
          <p:nvPr/>
        </p:nvSpPr>
        <p:spPr>
          <a:xfrm>
            <a:off x="10859251" y="17534994"/>
            <a:ext cx="1024639" cy="369332"/>
          </a:xfrm>
          <a:prstGeom prst="rect">
            <a:avLst/>
          </a:prstGeom>
          <a:noFill/>
        </p:spPr>
        <p:txBody>
          <a:bodyPr wrap="none" rtlCol="0">
            <a:spAutoFit/>
          </a:bodyPr>
          <a:lstStyle/>
          <a:p>
            <a:r>
              <a:rPr lang="en-US" dirty="0">
                <a:solidFill>
                  <a:schemeClr val="bg1"/>
                </a:solidFill>
              </a:rPr>
              <a:t>About us</a:t>
            </a:r>
          </a:p>
        </p:txBody>
      </p:sp>
      <p:sp>
        <p:nvSpPr>
          <p:cNvPr id="13" name="TextBox 12">
            <a:extLst>
              <a:ext uri="{FF2B5EF4-FFF2-40B4-BE49-F238E27FC236}">
                <a16:creationId xmlns:a16="http://schemas.microsoft.com/office/drawing/2014/main" id="{91EEB0CB-DE31-2E5A-37EA-D65306FACD83}"/>
              </a:ext>
            </a:extLst>
          </p:cNvPr>
          <p:cNvSpPr txBox="1"/>
          <p:nvPr/>
        </p:nvSpPr>
        <p:spPr>
          <a:xfrm>
            <a:off x="8206140" y="17534994"/>
            <a:ext cx="1173591" cy="369332"/>
          </a:xfrm>
          <a:prstGeom prst="rect">
            <a:avLst/>
          </a:prstGeom>
          <a:noFill/>
        </p:spPr>
        <p:txBody>
          <a:bodyPr wrap="none" rtlCol="0">
            <a:spAutoFit/>
          </a:bodyPr>
          <a:lstStyle/>
          <a:p>
            <a:r>
              <a:rPr lang="en-US" dirty="0">
                <a:solidFill>
                  <a:schemeClr val="bg1"/>
                </a:solidFill>
              </a:rPr>
              <a:t>Contact us</a:t>
            </a:r>
          </a:p>
        </p:txBody>
      </p:sp>
      <p:sp>
        <p:nvSpPr>
          <p:cNvPr id="14" name="TextBox 13">
            <a:extLst>
              <a:ext uri="{FF2B5EF4-FFF2-40B4-BE49-F238E27FC236}">
                <a16:creationId xmlns:a16="http://schemas.microsoft.com/office/drawing/2014/main" id="{99997616-578B-64EB-B7DC-B0EABB392CE0}"/>
              </a:ext>
            </a:extLst>
          </p:cNvPr>
          <p:cNvSpPr txBox="1"/>
          <p:nvPr/>
        </p:nvSpPr>
        <p:spPr>
          <a:xfrm>
            <a:off x="9486593" y="17534994"/>
            <a:ext cx="1265796" cy="369332"/>
          </a:xfrm>
          <a:prstGeom prst="rect">
            <a:avLst/>
          </a:prstGeom>
          <a:noFill/>
        </p:spPr>
        <p:txBody>
          <a:bodyPr wrap="none" rtlCol="0">
            <a:spAutoFit/>
          </a:bodyPr>
          <a:lstStyle/>
          <a:p>
            <a:r>
              <a:rPr lang="en-US" dirty="0">
                <a:solidFill>
                  <a:schemeClr val="bg1"/>
                </a:solidFill>
              </a:rPr>
              <a:t>Partnership</a:t>
            </a:r>
          </a:p>
        </p:txBody>
      </p:sp>
      <p:sp>
        <p:nvSpPr>
          <p:cNvPr id="15" name="TextBox 14">
            <a:extLst>
              <a:ext uri="{FF2B5EF4-FFF2-40B4-BE49-F238E27FC236}">
                <a16:creationId xmlns:a16="http://schemas.microsoft.com/office/drawing/2014/main" id="{53DEBDD0-12B8-9ABF-5FF5-BAC41B0BE6F7}"/>
              </a:ext>
            </a:extLst>
          </p:cNvPr>
          <p:cNvSpPr txBox="1"/>
          <p:nvPr/>
        </p:nvSpPr>
        <p:spPr>
          <a:xfrm>
            <a:off x="6965840" y="17534994"/>
            <a:ext cx="1033232" cy="369332"/>
          </a:xfrm>
          <a:prstGeom prst="rect">
            <a:avLst/>
          </a:prstGeom>
          <a:noFill/>
        </p:spPr>
        <p:txBody>
          <a:bodyPr wrap="none" rtlCol="0">
            <a:spAutoFit/>
          </a:bodyPr>
          <a:lstStyle/>
          <a:p>
            <a:r>
              <a:rPr lang="en-US" dirty="0">
                <a:solidFill>
                  <a:schemeClr val="bg1"/>
                </a:solidFill>
              </a:rPr>
              <a:t>Research</a:t>
            </a:r>
          </a:p>
        </p:txBody>
      </p:sp>
      <p:grpSp>
        <p:nvGrpSpPr>
          <p:cNvPr id="16" name="Group 15">
            <a:extLst>
              <a:ext uri="{FF2B5EF4-FFF2-40B4-BE49-F238E27FC236}">
                <a16:creationId xmlns:a16="http://schemas.microsoft.com/office/drawing/2014/main" id="{CCF2B615-C38A-AD93-DAF5-C352D0A4DC73}"/>
              </a:ext>
            </a:extLst>
          </p:cNvPr>
          <p:cNvGrpSpPr/>
          <p:nvPr/>
        </p:nvGrpSpPr>
        <p:grpSpPr>
          <a:xfrm>
            <a:off x="385967" y="17494634"/>
            <a:ext cx="611499" cy="591030"/>
            <a:chOff x="2867267" y="2626823"/>
            <a:chExt cx="1353531" cy="1371600"/>
          </a:xfrm>
          <a:solidFill>
            <a:schemeClr val="accent2"/>
          </a:solidFill>
        </p:grpSpPr>
        <p:sp>
          <p:nvSpPr>
            <p:cNvPr id="20" name="Oval 19">
              <a:extLst>
                <a:ext uri="{FF2B5EF4-FFF2-40B4-BE49-F238E27FC236}">
                  <a16:creationId xmlns:a16="http://schemas.microsoft.com/office/drawing/2014/main" id="{FAC3BAEF-7F2A-20DA-3A6D-FF27CAB7CF8D}"/>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C9AA08C3-A68E-100C-1007-9A2EFD4A5CC7}"/>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384653C-221C-0856-35D5-5E53DDC17EA3}"/>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5C9F8DE-7F31-55C7-6CC9-C1E878B0CB3D}"/>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5CE19461-45C6-C4D4-CCD0-DE5BE9FEA248}"/>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5" name="Straight Connector 94">
            <a:extLst>
              <a:ext uri="{FF2B5EF4-FFF2-40B4-BE49-F238E27FC236}">
                <a16:creationId xmlns:a16="http://schemas.microsoft.com/office/drawing/2014/main" id="{0D75E636-B6E9-747A-04D2-A833E1186EA4}"/>
              </a:ext>
            </a:extLst>
          </p:cNvPr>
          <p:cNvCxnSpPr>
            <a:cxnSpLocks/>
          </p:cNvCxnSpPr>
          <p:nvPr/>
        </p:nvCxnSpPr>
        <p:spPr>
          <a:xfrm>
            <a:off x="6388999" y="16081829"/>
            <a:ext cx="0" cy="987592"/>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6DEB6E6-226A-9C11-2078-9E05B72F2B12}"/>
              </a:ext>
            </a:extLst>
          </p:cNvPr>
          <p:cNvCxnSpPr>
            <a:cxnSpLocks/>
          </p:cNvCxnSpPr>
          <p:nvPr/>
        </p:nvCxnSpPr>
        <p:spPr>
          <a:xfrm>
            <a:off x="535461" y="15930369"/>
            <a:ext cx="1134842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pic>
        <p:nvPicPr>
          <p:cNvPr id="1032" name="Picture 8" descr="White LinkedIn Square Logo Icon">
            <a:extLst>
              <a:ext uri="{FF2B5EF4-FFF2-40B4-BE49-F238E27FC236}">
                <a16:creationId xmlns:a16="http://schemas.microsoft.com/office/drawing/2014/main" id="{E63BA678-8847-5E47-BF22-88C2823478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5941"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lack X Logo - Free Vectors &amp; PSDs to Download">
            <a:extLst>
              <a:ext uri="{FF2B5EF4-FFF2-40B4-BE49-F238E27FC236}">
                <a16:creationId xmlns:a16="http://schemas.microsoft.com/office/drawing/2014/main" id="{B9EF01FA-0CB2-55FE-2C47-49A6BF8223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4622"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ree png black youtube logo best clip art free large images | Youtube logo,  Black and white instagram, Instagram logo">
            <a:extLst>
              <a:ext uri="{FF2B5EF4-FFF2-40B4-BE49-F238E27FC236}">
                <a16:creationId xmlns:a16="http://schemas.microsoft.com/office/drawing/2014/main" id="{0E9B1D47-CBCF-7108-E8D8-A2A18813C33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2440598"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 107">
            <a:extLst>
              <a:ext uri="{FF2B5EF4-FFF2-40B4-BE49-F238E27FC236}">
                <a16:creationId xmlns:a16="http://schemas.microsoft.com/office/drawing/2014/main" id="{0221143B-B281-6FD7-B5AF-85AA62AD4E63}"/>
              </a:ext>
            </a:extLst>
          </p:cNvPr>
          <p:cNvGrpSpPr/>
          <p:nvPr/>
        </p:nvGrpSpPr>
        <p:grpSpPr>
          <a:xfrm>
            <a:off x="556024" y="9643395"/>
            <a:ext cx="1751098" cy="1702190"/>
            <a:chOff x="1265079" y="9706729"/>
            <a:chExt cx="1751098" cy="1702190"/>
          </a:xfrm>
        </p:grpSpPr>
        <p:sp>
          <p:nvSpPr>
            <p:cNvPr id="109" name="Rectangle: Rounded Corners 108">
              <a:extLst>
                <a:ext uri="{FF2B5EF4-FFF2-40B4-BE49-F238E27FC236}">
                  <a16:creationId xmlns:a16="http://schemas.microsoft.com/office/drawing/2014/main" id="{6F6EDDC1-4866-08AE-ECF5-84AC2EFA2809}"/>
                </a:ext>
              </a:extLst>
            </p:cNvPr>
            <p:cNvSpPr/>
            <p:nvPr/>
          </p:nvSpPr>
          <p:spPr>
            <a:xfrm>
              <a:off x="1265079" y="9706729"/>
              <a:ext cx="1751098" cy="170219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r>
                <a:rPr lang="en-US" sz="2000" b="1" dirty="0">
                  <a:solidFill>
                    <a:schemeClr val="tx1"/>
                  </a:solidFill>
                  <a:latin typeface="Cambria Math" panose="02040503050406030204" pitchFamily="18" charset="0"/>
                  <a:ea typeface="Cambria Math" panose="02040503050406030204" pitchFamily="18" charset="0"/>
                </a:rPr>
                <a:t>Swaranjali</a:t>
              </a:r>
            </a:p>
          </p:txBody>
        </p:sp>
        <p:sp>
          <p:nvSpPr>
            <p:cNvPr id="110" name="Oval 109">
              <a:extLst>
                <a:ext uri="{FF2B5EF4-FFF2-40B4-BE49-F238E27FC236}">
                  <a16:creationId xmlns:a16="http://schemas.microsoft.com/office/drawing/2014/main" id="{9FCF14C2-8D5E-19A4-4304-6ED8E2FC93E5}"/>
                </a:ext>
              </a:extLst>
            </p:cNvPr>
            <p:cNvSpPr/>
            <p:nvPr/>
          </p:nvSpPr>
          <p:spPr>
            <a:xfrm rot="797477">
              <a:off x="1437199"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1" name="Group 110">
              <a:extLst>
                <a:ext uri="{FF2B5EF4-FFF2-40B4-BE49-F238E27FC236}">
                  <a16:creationId xmlns:a16="http://schemas.microsoft.com/office/drawing/2014/main" id="{6CEFC150-C1EA-6C54-77AF-9FFB64213E0E}"/>
                </a:ext>
              </a:extLst>
            </p:cNvPr>
            <p:cNvGrpSpPr/>
            <p:nvPr/>
          </p:nvGrpSpPr>
          <p:grpSpPr>
            <a:xfrm>
              <a:off x="1807594" y="10011700"/>
              <a:ext cx="746105" cy="794557"/>
              <a:chOff x="3699803" y="1209822"/>
              <a:chExt cx="2062671" cy="2219178"/>
            </a:xfrm>
          </p:grpSpPr>
          <p:sp>
            <p:nvSpPr>
              <p:cNvPr id="112" name="Freeform: Shape 111">
                <a:extLst>
                  <a:ext uri="{FF2B5EF4-FFF2-40B4-BE49-F238E27FC236}">
                    <a16:creationId xmlns:a16="http://schemas.microsoft.com/office/drawing/2014/main" id="{8D3B1670-19F0-1736-23A3-F799C59084CA}"/>
                  </a:ext>
                </a:extLst>
              </p:cNvPr>
              <p:cNvSpPr/>
              <p:nvPr/>
            </p:nvSpPr>
            <p:spPr>
              <a:xfrm>
                <a:off x="3699803"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Freeform: Shape 112">
                <a:extLst>
                  <a:ext uri="{FF2B5EF4-FFF2-40B4-BE49-F238E27FC236}">
                    <a16:creationId xmlns:a16="http://schemas.microsoft.com/office/drawing/2014/main" id="{A99EAAE2-1565-0DB8-1882-747D8F6AE5B0}"/>
                  </a:ext>
                </a:extLst>
              </p:cNvPr>
              <p:cNvSpPr/>
              <p:nvPr/>
            </p:nvSpPr>
            <p:spPr>
              <a:xfrm flipH="1">
                <a:off x="4843680"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4" name="Straight Connector 113">
                <a:extLst>
                  <a:ext uri="{FF2B5EF4-FFF2-40B4-BE49-F238E27FC236}">
                    <a16:creationId xmlns:a16="http://schemas.microsoft.com/office/drawing/2014/main" id="{F7347936-6262-F499-D527-54273F39D9F3}"/>
                  </a:ext>
                </a:extLst>
              </p:cNvPr>
              <p:cNvCxnSpPr>
                <a:cxnSpLocks/>
                <a:stCxn id="113" idx="0"/>
                <a:endCxn id="112" idx="3"/>
              </p:cNvCxnSpPr>
              <p:nvPr/>
            </p:nvCxnSpPr>
            <p:spPr>
              <a:xfrm flipH="1">
                <a:off x="3699803"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ED0B65A-B4D1-0B55-51B0-ADC822C48370}"/>
                  </a:ext>
                </a:extLst>
              </p:cNvPr>
              <p:cNvCxnSpPr>
                <a:cxnSpLocks/>
                <a:stCxn id="112" idx="0"/>
                <a:endCxn id="113" idx="3"/>
              </p:cNvCxnSpPr>
              <p:nvPr/>
            </p:nvCxnSpPr>
            <p:spPr>
              <a:xfrm>
                <a:off x="4515729"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16" name="Group 115">
            <a:extLst>
              <a:ext uri="{FF2B5EF4-FFF2-40B4-BE49-F238E27FC236}">
                <a16:creationId xmlns:a16="http://schemas.microsoft.com/office/drawing/2014/main" id="{B048C5AC-33F6-EEF5-9D58-EAD327EF9BAC}"/>
              </a:ext>
            </a:extLst>
          </p:cNvPr>
          <p:cNvGrpSpPr/>
          <p:nvPr/>
        </p:nvGrpSpPr>
        <p:grpSpPr>
          <a:xfrm>
            <a:off x="5176308" y="9643395"/>
            <a:ext cx="1751098" cy="1702190"/>
            <a:chOff x="5074675" y="9706730"/>
            <a:chExt cx="1751098" cy="1702190"/>
          </a:xfrm>
        </p:grpSpPr>
        <p:sp>
          <p:nvSpPr>
            <p:cNvPr id="117" name="Rectangle: Rounded Corners 116">
              <a:extLst>
                <a:ext uri="{FF2B5EF4-FFF2-40B4-BE49-F238E27FC236}">
                  <a16:creationId xmlns:a16="http://schemas.microsoft.com/office/drawing/2014/main" id="{9D7B28B0-7102-817C-17D1-D7B183E903D0}"/>
                </a:ext>
              </a:extLst>
            </p:cNvPr>
            <p:cNvSpPr/>
            <p:nvPr/>
          </p:nvSpPr>
          <p:spPr>
            <a:xfrm>
              <a:off x="5074675" y="9706730"/>
              <a:ext cx="1751098" cy="170219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r>
                <a:rPr lang="en-US" dirty="0">
                  <a:solidFill>
                    <a:schemeClr val="tx1"/>
                  </a:solidFill>
                  <a:latin typeface="Engravers MT" panose="02090707080505020304" pitchFamily="18" charset="0"/>
                </a:rPr>
                <a:t>BOLT</a:t>
              </a:r>
            </a:p>
          </p:txBody>
        </p:sp>
        <p:grpSp>
          <p:nvGrpSpPr>
            <p:cNvPr id="118" name="Group 117">
              <a:extLst>
                <a:ext uri="{FF2B5EF4-FFF2-40B4-BE49-F238E27FC236}">
                  <a16:creationId xmlns:a16="http://schemas.microsoft.com/office/drawing/2014/main" id="{4C5B3475-D516-138C-26F3-4CAD40DAC0B5}"/>
                </a:ext>
              </a:extLst>
            </p:cNvPr>
            <p:cNvGrpSpPr/>
            <p:nvPr/>
          </p:nvGrpSpPr>
          <p:grpSpPr>
            <a:xfrm>
              <a:off x="5246795" y="9869879"/>
              <a:ext cx="1198628" cy="1032626"/>
              <a:chOff x="5246795" y="9869879"/>
              <a:chExt cx="1198628" cy="1032626"/>
            </a:xfrm>
          </p:grpSpPr>
          <p:sp>
            <p:nvSpPr>
              <p:cNvPr id="119" name="Oval 118">
                <a:extLst>
                  <a:ext uri="{FF2B5EF4-FFF2-40B4-BE49-F238E27FC236}">
                    <a16:creationId xmlns:a16="http://schemas.microsoft.com/office/drawing/2014/main" id="{9A3B810B-DB42-FDDD-0A4A-F43D9A3977DD}"/>
                  </a:ext>
                </a:extLst>
              </p:cNvPr>
              <p:cNvSpPr/>
              <p:nvPr/>
            </p:nvSpPr>
            <p:spPr>
              <a:xfrm rot="797477">
                <a:off x="5246795"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0" name="Graphic 119" descr="Lightning bolt with solid fill">
                <a:extLst>
                  <a:ext uri="{FF2B5EF4-FFF2-40B4-BE49-F238E27FC236}">
                    <a16:creationId xmlns:a16="http://schemas.microsoft.com/office/drawing/2014/main" id="{0FCEF5E8-910E-C3AA-B55D-3EBDB59814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31023" y="9988105"/>
                <a:ext cx="914400" cy="914400"/>
              </a:xfrm>
              <a:prstGeom prst="rect">
                <a:avLst/>
              </a:prstGeom>
            </p:spPr>
          </p:pic>
        </p:grpSp>
      </p:grpSp>
      <p:grpSp>
        <p:nvGrpSpPr>
          <p:cNvPr id="121" name="Group 120">
            <a:extLst>
              <a:ext uri="{FF2B5EF4-FFF2-40B4-BE49-F238E27FC236}">
                <a16:creationId xmlns:a16="http://schemas.microsoft.com/office/drawing/2014/main" id="{76573275-97D0-E880-5D65-F3DBB46E3684}"/>
              </a:ext>
            </a:extLst>
          </p:cNvPr>
          <p:cNvGrpSpPr/>
          <p:nvPr/>
        </p:nvGrpSpPr>
        <p:grpSpPr>
          <a:xfrm>
            <a:off x="2866166" y="9643395"/>
            <a:ext cx="1751098" cy="1702190"/>
            <a:chOff x="3169877" y="9706730"/>
            <a:chExt cx="1751098" cy="1702190"/>
          </a:xfrm>
        </p:grpSpPr>
        <p:sp>
          <p:nvSpPr>
            <p:cNvPr id="122" name="Rectangle: Rounded Corners 121">
              <a:extLst>
                <a:ext uri="{FF2B5EF4-FFF2-40B4-BE49-F238E27FC236}">
                  <a16:creationId xmlns:a16="http://schemas.microsoft.com/office/drawing/2014/main" id="{9095FCF3-1325-5F45-FBE8-0C279CB6D3B7}"/>
                </a:ext>
              </a:extLst>
            </p:cNvPr>
            <p:cNvSpPr/>
            <p:nvPr/>
          </p:nvSpPr>
          <p:spPr>
            <a:xfrm>
              <a:off x="3169877" y="9706730"/>
              <a:ext cx="1751098" cy="170219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The Board</a:t>
              </a:r>
            </a:p>
          </p:txBody>
        </p:sp>
        <p:sp>
          <p:nvSpPr>
            <p:cNvPr id="123" name="Oval 122">
              <a:extLst>
                <a:ext uri="{FF2B5EF4-FFF2-40B4-BE49-F238E27FC236}">
                  <a16:creationId xmlns:a16="http://schemas.microsoft.com/office/drawing/2014/main" id="{7DF2FB42-EEB7-D070-DF98-3700BA9CEACA}"/>
                </a:ext>
              </a:extLst>
            </p:cNvPr>
            <p:cNvSpPr/>
            <p:nvPr/>
          </p:nvSpPr>
          <p:spPr>
            <a:xfrm rot="797477">
              <a:off x="3341997" y="98698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4" name="Group 123">
              <a:extLst>
                <a:ext uri="{FF2B5EF4-FFF2-40B4-BE49-F238E27FC236}">
                  <a16:creationId xmlns:a16="http://schemas.microsoft.com/office/drawing/2014/main" id="{F1EF9E3B-C632-8BC8-079E-89D3F910FA15}"/>
                </a:ext>
              </a:extLst>
            </p:cNvPr>
            <p:cNvGrpSpPr/>
            <p:nvPr/>
          </p:nvGrpSpPr>
          <p:grpSpPr>
            <a:xfrm>
              <a:off x="3707110" y="9988105"/>
              <a:ext cx="743081" cy="747714"/>
              <a:chOff x="3498208" y="5191211"/>
              <a:chExt cx="743081" cy="747714"/>
            </a:xfrm>
          </p:grpSpPr>
          <p:sp>
            <p:nvSpPr>
              <p:cNvPr id="125" name="Rectangle 124">
                <a:extLst>
                  <a:ext uri="{FF2B5EF4-FFF2-40B4-BE49-F238E27FC236}">
                    <a16:creationId xmlns:a16="http://schemas.microsoft.com/office/drawing/2014/main" id="{AB08A476-A61B-05D9-95DB-17F103264A32}"/>
                  </a:ext>
                </a:extLst>
              </p:cNvPr>
              <p:cNvSpPr/>
              <p:nvPr/>
            </p:nvSpPr>
            <p:spPr>
              <a:xfrm>
                <a:off x="3498208"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E54C2D6A-567D-25EC-FD71-583EF16FA500}"/>
                  </a:ext>
                </a:extLst>
              </p:cNvPr>
              <p:cNvSpPr/>
              <p:nvPr/>
            </p:nvSpPr>
            <p:spPr>
              <a:xfrm>
                <a:off x="3498208"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57C03F15-20C1-A10A-F14B-C6F4EDE66283}"/>
                  </a:ext>
                </a:extLst>
              </p:cNvPr>
              <p:cNvSpPr/>
              <p:nvPr/>
            </p:nvSpPr>
            <p:spPr>
              <a:xfrm>
                <a:off x="3498208"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3">
                <a:extLst>
                  <a:ext uri="{FF2B5EF4-FFF2-40B4-BE49-F238E27FC236}">
                    <a16:creationId xmlns:a16="http://schemas.microsoft.com/office/drawing/2014/main" id="{65EFF772-B1D1-C98D-717A-6BB5BC122766}"/>
                  </a:ext>
                </a:extLst>
              </p:cNvPr>
              <p:cNvSpPr/>
              <p:nvPr/>
            </p:nvSpPr>
            <p:spPr>
              <a:xfrm>
                <a:off x="3748369"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024">
                <a:extLst>
                  <a:ext uri="{FF2B5EF4-FFF2-40B4-BE49-F238E27FC236}">
                    <a16:creationId xmlns:a16="http://schemas.microsoft.com/office/drawing/2014/main" id="{B9FE6AB3-F626-C46D-D11E-BF665AE72148}"/>
                  </a:ext>
                </a:extLst>
              </p:cNvPr>
              <p:cNvSpPr/>
              <p:nvPr/>
            </p:nvSpPr>
            <p:spPr>
              <a:xfrm>
                <a:off x="3748369"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1026">
                <a:extLst>
                  <a:ext uri="{FF2B5EF4-FFF2-40B4-BE49-F238E27FC236}">
                    <a16:creationId xmlns:a16="http://schemas.microsoft.com/office/drawing/2014/main" id="{10B224A1-25CD-F43B-B040-5D8B55A5F926}"/>
                  </a:ext>
                </a:extLst>
              </p:cNvPr>
              <p:cNvSpPr/>
              <p:nvPr/>
            </p:nvSpPr>
            <p:spPr>
              <a:xfrm>
                <a:off x="3748369"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A3F3AF29-7024-D2CD-C6D9-2ABD4A510897}"/>
                  </a:ext>
                </a:extLst>
              </p:cNvPr>
              <p:cNvSpPr/>
              <p:nvPr/>
            </p:nvSpPr>
            <p:spPr>
              <a:xfrm>
                <a:off x="3993987"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1030">
                <a:extLst>
                  <a:ext uri="{FF2B5EF4-FFF2-40B4-BE49-F238E27FC236}">
                    <a16:creationId xmlns:a16="http://schemas.microsoft.com/office/drawing/2014/main" id="{488E3BCF-E8ED-CEA0-21FA-4D09FBD63D05}"/>
                  </a:ext>
                </a:extLst>
              </p:cNvPr>
              <p:cNvSpPr/>
              <p:nvPr/>
            </p:nvSpPr>
            <p:spPr>
              <a:xfrm>
                <a:off x="3993987"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D43657A0-BF07-AAC2-8752-E127754F22A1}"/>
                  </a:ext>
                </a:extLst>
              </p:cNvPr>
              <p:cNvSpPr/>
              <p:nvPr/>
            </p:nvSpPr>
            <p:spPr>
              <a:xfrm>
                <a:off x="3993987"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35" name="Group 1034">
            <a:extLst>
              <a:ext uri="{FF2B5EF4-FFF2-40B4-BE49-F238E27FC236}">
                <a16:creationId xmlns:a16="http://schemas.microsoft.com/office/drawing/2014/main" id="{9D57F94F-B54F-6E3D-3B78-0874B57CFD90}"/>
              </a:ext>
            </a:extLst>
          </p:cNvPr>
          <p:cNvGrpSpPr/>
          <p:nvPr/>
        </p:nvGrpSpPr>
        <p:grpSpPr>
          <a:xfrm>
            <a:off x="9796592" y="9643395"/>
            <a:ext cx="1751098" cy="1702190"/>
            <a:chOff x="8884271" y="9706729"/>
            <a:chExt cx="1751098" cy="1702190"/>
          </a:xfrm>
        </p:grpSpPr>
        <p:sp>
          <p:nvSpPr>
            <p:cNvPr id="1037" name="Rectangle: Rounded Corners 1036">
              <a:extLst>
                <a:ext uri="{FF2B5EF4-FFF2-40B4-BE49-F238E27FC236}">
                  <a16:creationId xmlns:a16="http://schemas.microsoft.com/office/drawing/2014/main" id="{58334FC7-3810-230E-3E53-B38DF4CAB014}"/>
                </a:ext>
              </a:extLst>
            </p:cNvPr>
            <p:cNvSpPr/>
            <p:nvPr/>
          </p:nvSpPr>
          <p:spPr>
            <a:xfrm>
              <a:off x="8884271" y="9706729"/>
              <a:ext cx="1751098" cy="170219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r>
                <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Crafters Cafe</a:t>
              </a:r>
            </a:p>
          </p:txBody>
        </p:sp>
        <p:sp>
          <p:nvSpPr>
            <p:cNvPr id="1039" name="Oval 1038">
              <a:extLst>
                <a:ext uri="{FF2B5EF4-FFF2-40B4-BE49-F238E27FC236}">
                  <a16:creationId xmlns:a16="http://schemas.microsoft.com/office/drawing/2014/main" id="{2038FB21-E7F5-2C6B-5CA3-3655BC1A8E11}"/>
                </a:ext>
              </a:extLst>
            </p:cNvPr>
            <p:cNvSpPr/>
            <p:nvPr/>
          </p:nvSpPr>
          <p:spPr>
            <a:xfrm rot="797477">
              <a:off x="9056391" y="986987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1" name="Group 1040">
              <a:extLst>
                <a:ext uri="{FF2B5EF4-FFF2-40B4-BE49-F238E27FC236}">
                  <a16:creationId xmlns:a16="http://schemas.microsoft.com/office/drawing/2014/main" id="{40E9127A-A908-BBED-0AEC-45E12CC0463D}"/>
                </a:ext>
              </a:extLst>
            </p:cNvPr>
            <p:cNvGrpSpPr/>
            <p:nvPr/>
          </p:nvGrpSpPr>
          <p:grpSpPr>
            <a:xfrm>
              <a:off x="9330739" y="9856912"/>
              <a:ext cx="858161" cy="878907"/>
              <a:chOff x="9108836" y="5219347"/>
              <a:chExt cx="858161" cy="878907"/>
            </a:xfrm>
          </p:grpSpPr>
          <p:sp>
            <p:nvSpPr>
              <p:cNvPr id="1043" name="TextBox 1042">
                <a:extLst>
                  <a:ext uri="{FF2B5EF4-FFF2-40B4-BE49-F238E27FC236}">
                    <a16:creationId xmlns:a16="http://schemas.microsoft.com/office/drawing/2014/main" id="{2CC0CA6F-CE07-F403-8114-6E9BBFEF2EAC}"/>
                  </a:ext>
                </a:extLst>
              </p:cNvPr>
              <p:cNvSpPr txBox="1"/>
              <p:nvPr/>
            </p:nvSpPr>
            <p:spPr>
              <a:xfrm>
                <a:off x="9108836" y="5219347"/>
                <a:ext cx="561372" cy="769441"/>
              </a:xfrm>
              <a:prstGeom prst="rect">
                <a:avLst/>
              </a:prstGeom>
              <a:noFill/>
            </p:spPr>
            <p:txBody>
              <a:bodyPr wrap="none" rtlCol="0">
                <a:spAutoFit/>
              </a:bodyPr>
              <a:lstStyle/>
              <a:p>
                <a:r>
                  <a:rPr lang="en-US" sz="4400" dirty="0">
                    <a:latin typeface="Times New Roman" panose="02020603050405020304" pitchFamily="18" charset="0"/>
                    <a:ea typeface="Cambria Math" panose="02040503050406030204" pitchFamily="18" charset="0"/>
                    <a:cs typeface="Times New Roman" panose="02020603050405020304" pitchFamily="18" charset="0"/>
                  </a:rPr>
                  <a:t>C</a:t>
                </a:r>
              </a:p>
            </p:txBody>
          </p:sp>
          <p:sp>
            <p:nvSpPr>
              <p:cNvPr id="1045" name="TextBox 1044">
                <a:extLst>
                  <a:ext uri="{FF2B5EF4-FFF2-40B4-BE49-F238E27FC236}">
                    <a16:creationId xmlns:a16="http://schemas.microsoft.com/office/drawing/2014/main" id="{A145914A-E95D-60CE-203A-2233942879AB}"/>
                  </a:ext>
                </a:extLst>
              </p:cNvPr>
              <p:cNvSpPr txBox="1"/>
              <p:nvPr/>
            </p:nvSpPr>
            <p:spPr>
              <a:xfrm>
                <a:off x="9405625" y="5328813"/>
                <a:ext cx="561372" cy="769441"/>
              </a:xfrm>
              <a:prstGeom prst="rect">
                <a:avLst/>
              </a:prstGeom>
              <a:noFill/>
            </p:spPr>
            <p:txBody>
              <a:bodyPr wrap="none" rtlCol="0">
                <a:spAutoFit/>
              </a:bodyPr>
              <a:lstStyle/>
              <a:p>
                <a:r>
                  <a:rPr lang="en-US" sz="4400" dirty="0">
                    <a:latin typeface="Times New Roman" panose="02020603050405020304" pitchFamily="18" charset="0"/>
                    <a:ea typeface="Cambria Math" panose="02040503050406030204" pitchFamily="18" charset="0"/>
                    <a:cs typeface="Times New Roman" panose="02020603050405020304" pitchFamily="18" charset="0"/>
                  </a:rPr>
                  <a:t>C</a:t>
                </a:r>
              </a:p>
            </p:txBody>
          </p:sp>
        </p:grpSp>
      </p:grpSp>
      <p:grpSp>
        <p:nvGrpSpPr>
          <p:cNvPr id="1046" name="Group 1045">
            <a:extLst>
              <a:ext uri="{FF2B5EF4-FFF2-40B4-BE49-F238E27FC236}">
                <a16:creationId xmlns:a16="http://schemas.microsoft.com/office/drawing/2014/main" id="{6E71DF12-C02A-22FB-11BA-4D154336E679}"/>
              </a:ext>
            </a:extLst>
          </p:cNvPr>
          <p:cNvGrpSpPr/>
          <p:nvPr/>
        </p:nvGrpSpPr>
        <p:grpSpPr>
          <a:xfrm>
            <a:off x="7486450" y="9643395"/>
            <a:ext cx="1751098" cy="1702190"/>
            <a:chOff x="6979473" y="9706729"/>
            <a:chExt cx="1751098" cy="1702190"/>
          </a:xfrm>
        </p:grpSpPr>
        <p:sp>
          <p:nvSpPr>
            <p:cNvPr id="1047" name="Rectangle: Rounded Corners 1046">
              <a:extLst>
                <a:ext uri="{FF2B5EF4-FFF2-40B4-BE49-F238E27FC236}">
                  <a16:creationId xmlns:a16="http://schemas.microsoft.com/office/drawing/2014/main" id="{565F1A6D-354A-0F09-EA35-2DBCDECAD865}"/>
                </a:ext>
              </a:extLst>
            </p:cNvPr>
            <p:cNvSpPr/>
            <p:nvPr/>
          </p:nvSpPr>
          <p:spPr>
            <a:xfrm>
              <a:off x="6979473" y="9706729"/>
              <a:ext cx="1751098" cy="170219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Puzzle Box</a:t>
              </a:r>
            </a:p>
          </p:txBody>
        </p:sp>
        <p:sp>
          <p:nvSpPr>
            <p:cNvPr id="1048" name="Oval 1047">
              <a:extLst>
                <a:ext uri="{FF2B5EF4-FFF2-40B4-BE49-F238E27FC236}">
                  <a16:creationId xmlns:a16="http://schemas.microsoft.com/office/drawing/2014/main" id="{EFE9F0EF-B8AA-3D1A-7BD1-81C58B59E97D}"/>
                </a:ext>
              </a:extLst>
            </p:cNvPr>
            <p:cNvSpPr/>
            <p:nvPr/>
          </p:nvSpPr>
          <p:spPr>
            <a:xfrm rot="797477">
              <a:off x="7151593" y="986987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49" name="Graphic 1048" descr="Box with solid fill">
              <a:extLst>
                <a:ext uri="{FF2B5EF4-FFF2-40B4-BE49-F238E27FC236}">
                  <a16:creationId xmlns:a16="http://schemas.microsoft.com/office/drawing/2014/main" id="{39E3A431-E206-6942-C596-AE9FD2AC280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8807" y="9891857"/>
              <a:ext cx="914400" cy="914400"/>
            </a:xfrm>
            <a:prstGeom prst="rect">
              <a:avLst/>
            </a:prstGeom>
          </p:spPr>
        </p:pic>
      </p:grpSp>
      <p:sp>
        <p:nvSpPr>
          <p:cNvPr id="1053" name="Oval 1052">
            <a:extLst>
              <a:ext uri="{FF2B5EF4-FFF2-40B4-BE49-F238E27FC236}">
                <a16:creationId xmlns:a16="http://schemas.microsoft.com/office/drawing/2014/main" id="{FFAC2890-E151-FFEC-17E5-96B1D27A74E1}"/>
              </a:ext>
            </a:extLst>
          </p:cNvPr>
          <p:cNvSpPr/>
          <p:nvPr/>
        </p:nvSpPr>
        <p:spPr>
          <a:xfrm rot="228186">
            <a:off x="258378" y="1610201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54" name="Oval 1053">
            <a:extLst>
              <a:ext uri="{FF2B5EF4-FFF2-40B4-BE49-F238E27FC236}">
                <a16:creationId xmlns:a16="http://schemas.microsoft.com/office/drawing/2014/main" id="{B53B8018-B128-827E-95BA-97310C7AD85E}"/>
              </a:ext>
            </a:extLst>
          </p:cNvPr>
          <p:cNvSpPr/>
          <p:nvPr/>
        </p:nvSpPr>
        <p:spPr>
          <a:xfrm rot="228186">
            <a:off x="6575411" y="1609129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62" name="Screen Recording 200">
            <a:hlinkClick r:id="" action="ppaction://media"/>
            <a:extLst>
              <a:ext uri="{FF2B5EF4-FFF2-40B4-BE49-F238E27FC236}">
                <a16:creationId xmlns:a16="http://schemas.microsoft.com/office/drawing/2014/main" id="{CEF0E0BA-115D-7209-B1F3-0DF5A1C3A280}"/>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7895784" y="1403390"/>
            <a:ext cx="3086100" cy="2038350"/>
          </a:xfrm>
          <a:prstGeom prst="rect">
            <a:avLst/>
          </a:prstGeom>
        </p:spPr>
      </p:pic>
      <p:pic>
        <p:nvPicPr>
          <p:cNvPr id="1064" name="Picture 1063">
            <a:extLst>
              <a:ext uri="{FF2B5EF4-FFF2-40B4-BE49-F238E27FC236}">
                <a16:creationId xmlns:a16="http://schemas.microsoft.com/office/drawing/2014/main" id="{29AA4B45-1B51-8BA7-8482-DD2547711D21}"/>
              </a:ext>
            </a:extLst>
          </p:cNvPr>
          <p:cNvPicPr>
            <a:picLocks noChangeAspect="1"/>
          </p:cNvPicPr>
          <p:nvPr/>
        </p:nvPicPr>
        <p:blipFill>
          <a:blip r:embed="rId14"/>
          <a:stretch>
            <a:fillRect/>
          </a:stretch>
        </p:blipFill>
        <p:spPr>
          <a:xfrm>
            <a:off x="1047537" y="3647731"/>
            <a:ext cx="9934347" cy="3805919"/>
          </a:xfrm>
          <a:prstGeom prst="rect">
            <a:avLst/>
          </a:prstGeom>
        </p:spPr>
      </p:pic>
      <p:sp>
        <p:nvSpPr>
          <p:cNvPr id="1074" name="Oval 1073">
            <a:extLst>
              <a:ext uri="{FF2B5EF4-FFF2-40B4-BE49-F238E27FC236}">
                <a16:creationId xmlns:a16="http://schemas.microsoft.com/office/drawing/2014/main" id="{D11F4280-AA17-5397-DD0A-D95528CECFC0}"/>
              </a:ext>
            </a:extLst>
          </p:cNvPr>
          <p:cNvSpPr/>
          <p:nvPr/>
        </p:nvSpPr>
        <p:spPr>
          <a:xfrm rot="228186">
            <a:off x="8931502" y="13556592"/>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75" name="Oval 1074">
            <a:extLst>
              <a:ext uri="{FF2B5EF4-FFF2-40B4-BE49-F238E27FC236}">
                <a16:creationId xmlns:a16="http://schemas.microsoft.com/office/drawing/2014/main" id="{6DED8BCB-C587-E378-3F4E-3CC68097ED3C}"/>
              </a:ext>
            </a:extLst>
          </p:cNvPr>
          <p:cNvSpPr/>
          <p:nvPr/>
        </p:nvSpPr>
        <p:spPr>
          <a:xfrm rot="228186">
            <a:off x="8929848" y="14103302"/>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76" name="Oval 1075">
            <a:extLst>
              <a:ext uri="{FF2B5EF4-FFF2-40B4-BE49-F238E27FC236}">
                <a16:creationId xmlns:a16="http://schemas.microsoft.com/office/drawing/2014/main" id="{6ACBFAD8-3A7D-9148-7B3A-65B52084A2FC}"/>
              </a:ext>
            </a:extLst>
          </p:cNvPr>
          <p:cNvSpPr/>
          <p:nvPr/>
        </p:nvSpPr>
        <p:spPr>
          <a:xfrm rot="228186">
            <a:off x="8929848" y="1464959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77" name="TextBox 1076">
            <a:extLst>
              <a:ext uri="{FF2B5EF4-FFF2-40B4-BE49-F238E27FC236}">
                <a16:creationId xmlns:a16="http://schemas.microsoft.com/office/drawing/2014/main" id="{9AAB1E9F-0F75-1231-7360-B095E9C334E5}"/>
              </a:ext>
            </a:extLst>
          </p:cNvPr>
          <p:cNvSpPr txBox="1"/>
          <p:nvPr/>
        </p:nvSpPr>
        <p:spPr>
          <a:xfrm>
            <a:off x="9486594" y="13451220"/>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1078" name="TextBox 1077">
            <a:extLst>
              <a:ext uri="{FF2B5EF4-FFF2-40B4-BE49-F238E27FC236}">
                <a16:creationId xmlns:a16="http://schemas.microsoft.com/office/drawing/2014/main" id="{F5212DB5-677C-2131-D3B1-F5D2FEAAF77D}"/>
              </a:ext>
            </a:extLst>
          </p:cNvPr>
          <p:cNvSpPr txBox="1"/>
          <p:nvPr/>
        </p:nvSpPr>
        <p:spPr>
          <a:xfrm>
            <a:off x="9486594" y="13982589"/>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1079" name="TextBox 1078">
            <a:extLst>
              <a:ext uri="{FF2B5EF4-FFF2-40B4-BE49-F238E27FC236}">
                <a16:creationId xmlns:a16="http://schemas.microsoft.com/office/drawing/2014/main" id="{F70DAEA4-F99F-DF38-DA1D-BD767B90200D}"/>
              </a:ext>
            </a:extLst>
          </p:cNvPr>
          <p:cNvSpPr txBox="1"/>
          <p:nvPr/>
        </p:nvSpPr>
        <p:spPr>
          <a:xfrm>
            <a:off x="9486593" y="14544227"/>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cxnSp>
        <p:nvCxnSpPr>
          <p:cNvPr id="1080" name="Straight Connector 1079">
            <a:extLst>
              <a:ext uri="{FF2B5EF4-FFF2-40B4-BE49-F238E27FC236}">
                <a16:creationId xmlns:a16="http://schemas.microsoft.com/office/drawing/2014/main" id="{19364C54-E7C7-2C21-9AF5-B910A907D412}"/>
              </a:ext>
            </a:extLst>
          </p:cNvPr>
          <p:cNvCxnSpPr>
            <a:cxnSpLocks/>
          </p:cNvCxnSpPr>
          <p:nvPr/>
        </p:nvCxnSpPr>
        <p:spPr>
          <a:xfrm>
            <a:off x="9251774" y="13216786"/>
            <a:ext cx="0" cy="163312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1081" name="Oval 1080">
            <a:extLst>
              <a:ext uri="{FF2B5EF4-FFF2-40B4-BE49-F238E27FC236}">
                <a16:creationId xmlns:a16="http://schemas.microsoft.com/office/drawing/2014/main" id="{D2067FD7-0CDE-C873-D8D1-4931E81248F9}"/>
              </a:ext>
            </a:extLst>
          </p:cNvPr>
          <p:cNvSpPr/>
          <p:nvPr/>
        </p:nvSpPr>
        <p:spPr>
          <a:xfrm rot="228186">
            <a:off x="8930571" y="13018601"/>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82" name="TextBox 1081">
            <a:extLst>
              <a:ext uri="{FF2B5EF4-FFF2-40B4-BE49-F238E27FC236}">
                <a16:creationId xmlns:a16="http://schemas.microsoft.com/office/drawing/2014/main" id="{02CDE684-54E3-B9D1-1A52-407760117C73}"/>
              </a:ext>
            </a:extLst>
          </p:cNvPr>
          <p:cNvSpPr txBox="1"/>
          <p:nvPr/>
        </p:nvSpPr>
        <p:spPr>
          <a:xfrm>
            <a:off x="9487316" y="12913229"/>
            <a:ext cx="17219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 Services</a:t>
            </a:r>
          </a:p>
        </p:txBody>
      </p:sp>
    </p:spTree>
    <p:extLst>
      <p:ext uri="{BB962C8B-B14F-4D97-AF65-F5344CB8AC3E}">
        <p14:creationId xmlns:p14="http://schemas.microsoft.com/office/powerpoint/2010/main" val="351193421"/>
      </p:ext>
    </p:extLst>
  </p:cSld>
  <p:clrMapOvr>
    <a:masterClrMapping/>
  </p:clrMapOvr>
  <mc:AlternateContent xmlns:mc="http://schemas.openxmlformats.org/markup-compatibility/2006" xmlns:p14="http://schemas.microsoft.com/office/powerpoint/2010/main">
    <mc:Choice Requires="p14">
      <p:transition spd="slow" p14:dur="2000" advTm="21947"/>
    </mc:Choice>
    <mc:Fallback xmlns="">
      <p:transition spd="slow" advTm="21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853" fill="hold"/>
                                        <p:tgtEl>
                                          <p:spTgt spid="106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6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62"/>
                                        </p:tgtEl>
                                      </p:cBhvr>
                                    </p:cmd>
                                  </p:childTnLst>
                                </p:cTn>
                              </p:par>
                            </p:childTnLst>
                          </p:cTn>
                        </p:par>
                      </p:childTnLst>
                    </p:cTn>
                  </p:par>
                </p:childTnLst>
              </p:cTn>
              <p:nextCondLst>
                <p:cond evt="onClick" delay="0">
                  <p:tgtEl>
                    <p:spTgt spid="1062"/>
                  </p:tgtEl>
                </p:cond>
              </p:nextCondLst>
            </p:seq>
            <p:video>
              <p:cMediaNode vol="80000">
                <p:cTn id="12" fill="hold" display="0">
                  <p:stCondLst>
                    <p:cond delay="indefinite"/>
                  </p:stCondLst>
                </p:cTn>
                <p:tgtEl>
                  <p:spTgt spid="106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D8F198AC-B9BC-A276-60DF-3A852CD56DBF}"/>
              </a:ext>
            </a:extLst>
          </p:cNvPr>
          <p:cNvSpPr/>
          <p:nvPr/>
        </p:nvSpPr>
        <p:spPr>
          <a:xfrm>
            <a:off x="0" y="-1"/>
            <a:ext cx="12192000" cy="172840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54">
            <a:extLst>
              <a:ext uri="{FF2B5EF4-FFF2-40B4-BE49-F238E27FC236}">
                <a16:creationId xmlns:a16="http://schemas.microsoft.com/office/drawing/2014/main" id="{9E653FB4-8D5D-4FAF-A2B9-E1FB625CF63E}"/>
              </a:ext>
            </a:extLst>
          </p:cNvPr>
          <p:cNvSpPr/>
          <p:nvPr/>
        </p:nvSpPr>
        <p:spPr>
          <a:xfrm>
            <a:off x="0" y="0"/>
            <a:ext cx="12192000" cy="925490"/>
          </a:xfrm>
          <a:prstGeom prst="rect">
            <a:avLst/>
          </a:prstGeom>
          <a:solidFill>
            <a:schemeClr val="bg1"/>
          </a:solidFill>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233862D9-A0D6-8FF8-ED35-0A009474414F}"/>
              </a:ext>
            </a:extLst>
          </p:cNvPr>
          <p:cNvGrpSpPr/>
          <p:nvPr/>
        </p:nvGrpSpPr>
        <p:grpSpPr>
          <a:xfrm>
            <a:off x="323161" y="193728"/>
            <a:ext cx="611499" cy="591030"/>
            <a:chOff x="2867267" y="2626823"/>
            <a:chExt cx="1353531" cy="1371600"/>
          </a:xfrm>
          <a:solidFill>
            <a:schemeClr val="accent2"/>
          </a:solidFill>
        </p:grpSpPr>
        <p:sp>
          <p:nvSpPr>
            <p:cNvPr id="5" name="Oval 4">
              <a:extLst>
                <a:ext uri="{FF2B5EF4-FFF2-40B4-BE49-F238E27FC236}">
                  <a16:creationId xmlns:a16="http://schemas.microsoft.com/office/drawing/2014/main" id="{B3BB9977-248C-A98E-9581-1B1708CC3F59}"/>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5CF8946-3E23-F9C6-15D7-C38B8AEE55BA}"/>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643F10C-A523-448B-F1D1-C66A444087AE}"/>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440B5F-E6DB-0FD9-925F-44D7F97A028E}"/>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80F337D-22B3-CD53-EE8A-D1D6FC345516}"/>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AAB9C2E-55A2-639A-148E-298995FE1810}"/>
              </a:ext>
            </a:extLst>
          </p:cNvPr>
          <p:cNvSpPr txBox="1"/>
          <p:nvPr/>
        </p:nvSpPr>
        <p:spPr>
          <a:xfrm>
            <a:off x="1017770" y="202726"/>
            <a:ext cx="2383794" cy="523220"/>
          </a:xfrm>
          <a:prstGeom prst="rect">
            <a:avLst/>
          </a:prstGeom>
          <a:noFill/>
        </p:spPr>
        <p:txBody>
          <a:bodyPr wrap="none" rtlCol="0">
            <a:spAutoFit/>
          </a:bodyPr>
          <a:lstStyle/>
          <a:p>
            <a:r>
              <a:rPr lang="en-US" sz="2800" dirty="0">
                <a:latin typeface="Cambria Math" panose="02040503050406030204" pitchFamily="18" charset="0"/>
                <a:ea typeface="Cambria Math" panose="02040503050406030204" pitchFamily="18" charset="0"/>
              </a:rPr>
              <a:t>Product Crafts</a:t>
            </a:r>
          </a:p>
        </p:txBody>
      </p:sp>
      <p:sp>
        <p:nvSpPr>
          <p:cNvPr id="62" name="TextBox 61">
            <a:extLst>
              <a:ext uri="{FF2B5EF4-FFF2-40B4-BE49-F238E27FC236}">
                <a16:creationId xmlns:a16="http://schemas.microsoft.com/office/drawing/2014/main" id="{C13838D4-F69F-ECCA-F54D-09FEF06C51CA}"/>
              </a:ext>
            </a:extLst>
          </p:cNvPr>
          <p:cNvSpPr txBox="1"/>
          <p:nvPr/>
        </p:nvSpPr>
        <p:spPr>
          <a:xfrm>
            <a:off x="5330246" y="166716"/>
            <a:ext cx="750526" cy="369332"/>
          </a:xfrm>
          <a:prstGeom prst="rect">
            <a:avLst/>
          </a:prstGeom>
          <a:noFill/>
        </p:spPr>
        <p:txBody>
          <a:bodyPr wrap="none" rtlCol="0">
            <a:spAutoFit/>
          </a:bodyPr>
          <a:lstStyle/>
          <a:p>
            <a:r>
              <a:rPr lang="en-US" dirty="0"/>
              <a:t>Home</a:t>
            </a:r>
          </a:p>
        </p:txBody>
      </p:sp>
      <p:sp>
        <p:nvSpPr>
          <p:cNvPr id="97" name="TextBox 96">
            <a:extLst>
              <a:ext uri="{FF2B5EF4-FFF2-40B4-BE49-F238E27FC236}">
                <a16:creationId xmlns:a16="http://schemas.microsoft.com/office/drawing/2014/main" id="{C2EE50E9-FA20-19DA-B419-5728F7A1BC83}"/>
              </a:ext>
            </a:extLst>
          </p:cNvPr>
          <p:cNvSpPr txBox="1"/>
          <p:nvPr/>
        </p:nvSpPr>
        <p:spPr>
          <a:xfrm>
            <a:off x="9161405" y="166716"/>
            <a:ext cx="1380763" cy="369332"/>
          </a:xfrm>
          <a:prstGeom prst="rect">
            <a:avLst/>
          </a:prstGeom>
          <a:noFill/>
        </p:spPr>
        <p:txBody>
          <a:bodyPr wrap="none" rtlCol="0">
            <a:spAutoFit/>
          </a:bodyPr>
          <a:lstStyle/>
          <a:p>
            <a:r>
              <a:rPr lang="en-US" dirty="0"/>
              <a:t>Crafters Blog</a:t>
            </a:r>
          </a:p>
        </p:txBody>
      </p:sp>
      <p:sp>
        <p:nvSpPr>
          <p:cNvPr id="98" name="TextBox 97">
            <a:extLst>
              <a:ext uri="{FF2B5EF4-FFF2-40B4-BE49-F238E27FC236}">
                <a16:creationId xmlns:a16="http://schemas.microsoft.com/office/drawing/2014/main" id="{1A351CA3-D268-F7B8-4348-9C64AFB7831F}"/>
              </a:ext>
            </a:extLst>
          </p:cNvPr>
          <p:cNvSpPr txBox="1"/>
          <p:nvPr/>
        </p:nvSpPr>
        <p:spPr>
          <a:xfrm>
            <a:off x="6196962" y="166716"/>
            <a:ext cx="1143326" cy="369332"/>
          </a:xfrm>
          <a:prstGeom prst="rect">
            <a:avLst/>
          </a:prstGeom>
          <a:noFill/>
        </p:spPr>
        <p:txBody>
          <a:bodyPr wrap="none" rtlCol="0">
            <a:spAutoFit/>
          </a:bodyPr>
          <a:lstStyle/>
          <a:p>
            <a:r>
              <a:rPr lang="en-US" dirty="0"/>
              <a:t>The Board</a:t>
            </a:r>
          </a:p>
        </p:txBody>
      </p:sp>
      <p:sp>
        <p:nvSpPr>
          <p:cNvPr id="99" name="TextBox 98">
            <a:extLst>
              <a:ext uri="{FF2B5EF4-FFF2-40B4-BE49-F238E27FC236}">
                <a16:creationId xmlns:a16="http://schemas.microsoft.com/office/drawing/2014/main" id="{D08B9EB8-F58A-C790-6963-082AD815A7AC}"/>
              </a:ext>
            </a:extLst>
          </p:cNvPr>
          <p:cNvSpPr txBox="1"/>
          <p:nvPr/>
        </p:nvSpPr>
        <p:spPr>
          <a:xfrm>
            <a:off x="7549630" y="166716"/>
            <a:ext cx="1532343" cy="369332"/>
          </a:xfrm>
          <a:prstGeom prst="rect">
            <a:avLst/>
          </a:prstGeom>
          <a:noFill/>
        </p:spPr>
        <p:txBody>
          <a:bodyPr wrap="none" rtlCol="0">
            <a:spAutoFit/>
          </a:bodyPr>
          <a:lstStyle/>
          <a:p>
            <a:r>
              <a:rPr lang="en-US" dirty="0"/>
              <a:t>Design Gallery</a:t>
            </a:r>
          </a:p>
        </p:txBody>
      </p:sp>
      <p:sp>
        <p:nvSpPr>
          <p:cNvPr id="106" name="TextBox 105">
            <a:extLst>
              <a:ext uri="{FF2B5EF4-FFF2-40B4-BE49-F238E27FC236}">
                <a16:creationId xmlns:a16="http://schemas.microsoft.com/office/drawing/2014/main" id="{E605950E-AE87-6621-CEBD-40BA871E017D}"/>
              </a:ext>
            </a:extLst>
          </p:cNvPr>
          <p:cNvSpPr txBox="1"/>
          <p:nvPr/>
        </p:nvSpPr>
        <p:spPr>
          <a:xfrm>
            <a:off x="10749411" y="-235695"/>
            <a:ext cx="609462" cy="830997"/>
          </a:xfrm>
          <a:prstGeom prst="rect">
            <a:avLst/>
          </a:prstGeom>
          <a:noFill/>
        </p:spPr>
        <p:txBody>
          <a:bodyPr wrap="none" rtlCol="0" anchor="t">
            <a:spAutoFit/>
          </a:bodyPr>
          <a:lstStyle/>
          <a:p>
            <a:r>
              <a:rPr lang="en-US" sz="4800" dirty="0"/>
              <a:t>…</a:t>
            </a:r>
          </a:p>
        </p:txBody>
      </p:sp>
      <p:sp>
        <p:nvSpPr>
          <p:cNvPr id="3" name="Rectangle 2">
            <a:extLst>
              <a:ext uri="{FF2B5EF4-FFF2-40B4-BE49-F238E27FC236}">
                <a16:creationId xmlns:a16="http://schemas.microsoft.com/office/drawing/2014/main" id="{9305891D-F609-6114-AF26-CA98D948B006}"/>
              </a:ext>
            </a:extLst>
          </p:cNvPr>
          <p:cNvSpPr/>
          <p:nvPr/>
        </p:nvSpPr>
        <p:spPr>
          <a:xfrm>
            <a:off x="0" y="17258577"/>
            <a:ext cx="12192000" cy="1004789"/>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C149A43-F6DF-80B0-6D12-D74B8967D6E7}"/>
              </a:ext>
            </a:extLst>
          </p:cNvPr>
          <p:cNvSpPr txBox="1"/>
          <p:nvPr/>
        </p:nvSpPr>
        <p:spPr>
          <a:xfrm>
            <a:off x="10859251" y="17534994"/>
            <a:ext cx="1024639" cy="369332"/>
          </a:xfrm>
          <a:prstGeom prst="rect">
            <a:avLst/>
          </a:prstGeom>
          <a:noFill/>
        </p:spPr>
        <p:txBody>
          <a:bodyPr wrap="none" rtlCol="0">
            <a:spAutoFit/>
          </a:bodyPr>
          <a:lstStyle/>
          <a:p>
            <a:r>
              <a:rPr lang="en-US" dirty="0">
                <a:solidFill>
                  <a:schemeClr val="bg1"/>
                </a:solidFill>
              </a:rPr>
              <a:t>About us</a:t>
            </a:r>
          </a:p>
        </p:txBody>
      </p:sp>
      <p:sp>
        <p:nvSpPr>
          <p:cNvPr id="13" name="TextBox 12">
            <a:extLst>
              <a:ext uri="{FF2B5EF4-FFF2-40B4-BE49-F238E27FC236}">
                <a16:creationId xmlns:a16="http://schemas.microsoft.com/office/drawing/2014/main" id="{91EEB0CB-DE31-2E5A-37EA-D65306FACD83}"/>
              </a:ext>
            </a:extLst>
          </p:cNvPr>
          <p:cNvSpPr txBox="1"/>
          <p:nvPr/>
        </p:nvSpPr>
        <p:spPr>
          <a:xfrm>
            <a:off x="8206140" y="17534994"/>
            <a:ext cx="1173591" cy="369332"/>
          </a:xfrm>
          <a:prstGeom prst="rect">
            <a:avLst/>
          </a:prstGeom>
          <a:noFill/>
        </p:spPr>
        <p:txBody>
          <a:bodyPr wrap="none" rtlCol="0">
            <a:spAutoFit/>
          </a:bodyPr>
          <a:lstStyle/>
          <a:p>
            <a:r>
              <a:rPr lang="en-US" dirty="0">
                <a:solidFill>
                  <a:schemeClr val="bg1"/>
                </a:solidFill>
              </a:rPr>
              <a:t>Contact us</a:t>
            </a:r>
          </a:p>
        </p:txBody>
      </p:sp>
      <p:sp>
        <p:nvSpPr>
          <p:cNvPr id="14" name="TextBox 13">
            <a:extLst>
              <a:ext uri="{FF2B5EF4-FFF2-40B4-BE49-F238E27FC236}">
                <a16:creationId xmlns:a16="http://schemas.microsoft.com/office/drawing/2014/main" id="{99997616-578B-64EB-B7DC-B0EABB392CE0}"/>
              </a:ext>
            </a:extLst>
          </p:cNvPr>
          <p:cNvSpPr txBox="1"/>
          <p:nvPr/>
        </p:nvSpPr>
        <p:spPr>
          <a:xfrm>
            <a:off x="9486593" y="17534994"/>
            <a:ext cx="1265796" cy="369332"/>
          </a:xfrm>
          <a:prstGeom prst="rect">
            <a:avLst/>
          </a:prstGeom>
          <a:noFill/>
        </p:spPr>
        <p:txBody>
          <a:bodyPr wrap="none" rtlCol="0">
            <a:spAutoFit/>
          </a:bodyPr>
          <a:lstStyle/>
          <a:p>
            <a:r>
              <a:rPr lang="en-US" dirty="0">
                <a:solidFill>
                  <a:schemeClr val="bg1"/>
                </a:solidFill>
              </a:rPr>
              <a:t>Partnership</a:t>
            </a:r>
          </a:p>
        </p:txBody>
      </p:sp>
      <p:sp>
        <p:nvSpPr>
          <p:cNvPr id="15" name="TextBox 14">
            <a:extLst>
              <a:ext uri="{FF2B5EF4-FFF2-40B4-BE49-F238E27FC236}">
                <a16:creationId xmlns:a16="http://schemas.microsoft.com/office/drawing/2014/main" id="{53DEBDD0-12B8-9ABF-5FF5-BAC41B0BE6F7}"/>
              </a:ext>
            </a:extLst>
          </p:cNvPr>
          <p:cNvSpPr txBox="1"/>
          <p:nvPr/>
        </p:nvSpPr>
        <p:spPr>
          <a:xfrm>
            <a:off x="6965840" y="17534994"/>
            <a:ext cx="1033232" cy="369332"/>
          </a:xfrm>
          <a:prstGeom prst="rect">
            <a:avLst/>
          </a:prstGeom>
          <a:noFill/>
        </p:spPr>
        <p:txBody>
          <a:bodyPr wrap="none" rtlCol="0">
            <a:spAutoFit/>
          </a:bodyPr>
          <a:lstStyle/>
          <a:p>
            <a:r>
              <a:rPr lang="en-US" dirty="0">
                <a:solidFill>
                  <a:schemeClr val="bg1"/>
                </a:solidFill>
              </a:rPr>
              <a:t>Research</a:t>
            </a:r>
          </a:p>
        </p:txBody>
      </p:sp>
      <p:grpSp>
        <p:nvGrpSpPr>
          <p:cNvPr id="16" name="Group 15">
            <a:extLst>
              <a:ext uri="{FF2B5EF4-FFF2-40B4-BE49-F238E27FC236}">
                <a16:creationId xmlns:a16="http://schemas.microsoft.com/office/drawing/2014/main" id="{CCF2B615-C38A-AD93-DAF5-C352D0A4DC73}"/>
              </a:ext>
            </a:extLst>
          </p:cNvPr>
          <p:cNvGrpSpPr/>
          <p:nvPr/>
        </p:nvGrpSpPr>
        <p:grpSpPr>
          <a:xfrm>
            <a:off x="385967" y="17494634"/>
            <a:ext cx="611499" cy="591030"/>
            <a:chOff x="2867267" y="2626823"/>
            <a:chExt cx="1353531" cy="1371600"/>
          </a:xfrm>
          <a:solidFill>
            <a:schemeClr val="accent2"/>
          </a:solidFill>
        </p:grpSpPr>
        <p:sp>
          <p:nvSpPr>
            <p:cNvPr id="20" name="Oval 19">
              <a:extLst>
                <a:ext uri="{FF2B5EF4-FFF2-40B4-BE49-F238E27FC236}">
                  <a16:creationId xmlns:a16="http://schemas.microsoft.com/office/drawing/2014/main" id="{FAC3BAEF-7F2A-20DA-3A6D-FF27CAB7CF8D}"/>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C9AA08C3-A68E-100C-1007-9A2EFD4A5CC7}"/>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384653C-221C-0856-35D5-5E53DDC17EA3}"/>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5C9F8DE-7F31-55C7-6CC9-C1E878B0CB3D}"/>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5CE19461-45C6-C4D4-CCD0-DE5BE9FEA248}"/>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32" name="Picture 8" descr="White LinkedIn Square Logo Icon">
            <a:extLst>
              <a:ext uri="{FF2B5EF4-FFF2-40B4-BE49-F238E27FC236}">
                <a16:creationId xmlns:a16="http://schemas.microsoft.com/office/drawing/2014/main" id="{E63BA678-8847-5E47-BF22-88C282347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941"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lack X Logo - Free Vectors &amp; PSDs to Download">
            <a:extLst>
              <a:ext uri="{FF2B5EF4-FFF2-40B4-BE49-F238E27FC236}">
                <a16:creationId xmlns:a16="http://schemas.microsoft.com/office/drawing/2014/main" id="{B9EF01FA-0CB2-55FE-2C47-49A6BF8223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622"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ree png black youtube logo best clip art free large images | Youtube logo,  Black and white instagram, Instagram logo">
            <a:extLst>
              <a:ext uri="{FF2B5EF4-FFF2-40B4-BE49-F238E27FC236}">
                <a16:creationId xmlns:a16="http://schemas.microsoft.com/office/drawing/2014/main" id="{0E9B1D47-CBCF-7108-E8D8-A2A18813C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2440598" y="17575549"/>
            <a:ext cx="36576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325600"/>
      </p:ext>
    </p:extLst>
  </p:cSld>
  <p:clrMapOvr>
    <a:masterClrMapping/>
  </p:clrMapOvr>
  <mc:AlternateContent xmlns:mc="http://schemas.openxmlformats.org/markup-compatibility/2006" xmlns:p14="http://schemas.microsoft.com/office/powerpoint/2010/main">
    <mc:Choice Requires="p14">
      <p:transition spd="slow" p14:dur="2000" advTm="21947"/>
    </mc:Choice>
    <mc:Fallback xmlns="">
      <p:transition spd="slow" advTm="2194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6D53E29-CB07-85FA-8E6A-337151B51E7A}"/>
              </a:ext>
            </a:extLst>
          </p:cNvPr>
          <p:cNvGrpSpPr/>
          <p:nvPr/>
        </p:nvGrpSpPr>
        <p:grpSpPr>
          <a:xfrm>
            <a:off x="758398" y="224939"/>
            <a:ext cx="10338927" cy="3200400"/>
            <a:chOff x="758398" y="224939"/>
            <a:chExt cx="10338927" cy="3200400"/>
          </a:xfrm>
        </p:grpSpPr>
        <p:grpSp>
          <p:nvGrpSpPr>
            <p:cNvPr id="11" name="Group 10">
              <a:extLst>
                <a:ext uri="{FF2B5EF4-FFF2-40B4-BE49-F238E27FC236}">
                  <a16:creationId xmlns:a16="http://schemas.microsoft.com/office/drawing/2014/main" id="{30FF2A86-38BA-E607-6392-772AF59A0960}"/>
                </a:ext>
              </a:extLst>
            </p:cNvPr>
            <p:cNvGrpSpPr/>
            <p:nvPr/>
          </p:nvGrpSpPr>
          <p:grpSpPr>
            <a:xfrm>
              <a:off x="1214799" y="1473525"/>
              <a:ext cx="4306381" cy="923330"/>
              <a:chOff x="7202131" y="5458332"/>
              <a:chExt cx="4306381" cy="923330"/>
            </a:xfrm>
          </p:grpSpPr>
          <p:pic>
            <p:nvPicPr>
              <p:cNvPr id="12" name="Graphic 11" descr="Fuel with solid fill">
                <a:extLst>
                  <a:ext uri="{FF2B5EF4-FFF2-40B4-BE49-F238E27FC236}">
                    <a16:creationId xmlns:a16="http://schemas.microsoft.com/office/drawing/2014/main" id="{B0BF6CD4-15AB-C161-8BD8-AF1BA116EE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2131" y="5643596"/>
                <a:ext cx="640080" cy="640080"/>
              </a:xfrm>
              <a:prstGeom prst="rect">
                <a:avLst/>
              </a:prstGeom>
            </p:spPr>
          </p:pic>
          <p:pic>
            <p:nvPicPr>
              <p:cNvPr id="13" name="Graphic 12" descr="Statistics with solid fill">
                <a:extLst>
                  <a:ext uri="{FF2B5EF4-FFF2-40B4-BE49-F238E27FC236}">
                    <a16:creationId xmlns:a16="http://schemas.microsoft.com/office/drawing/2014/main" id="{A1A7F76C-11FF-7284-24CE-2485060562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8084" y="5653375"/>
                <a:ext cx="640080" cy="640080"/>
              </a:xfrm>
              <a:prstGeom prst="rect">
                <a:avLst/>
              </a:prstGeom>
            </p:spPr>
          </p:pic>
          <p:pic>
            <p:nvPicPr>
              <p:cNvPr id="14" name="Graphic 13" descr="Statistics with solid fill">
                <a:extLst>
                  <a:ext uri="{FF2B5EF4-FFF2-40B4-BE49-F238E27FC236}">
                    <a16:creationId xmlns:a16="http://schemas.microsoft.com/office/drawing/2014/main" id="{778BCDB2-D3C3-3B00-3EA7-A20DC63A08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79378" y="5628287"/>
                <a:ext cx="640080" cy="640080"/>
              </a:xfrm>
              <a:prstGeom prst="rect">
                <a:avLst/>
              </a:prstGeom>
            </p:spPr>
          </p:pic>
          <p:sp>
            <p:nvSpPr>
              <p:cNvPr id="15" name="TextBox 14">
                <a:extLst>
                  <a:ext uri="{FF2B5EF4-FFF2-40B4-BE49-F238E27FC236}">
                    <a16:creationId xmlns:a16="http://schemas.microsoft.com/office/drawing/2014/main" id="{578D64A4-1758-D89F-83F2-6657801DBDB0}"/>
                  </a:ext>
                </a:extLst>
              </p:cNvPr>
              <p:cNvSpPr txBox="1"/>
              <p:nvPr/>
            </p:nvSpPr>
            <p:spPr>
              <a:xfrm>
                <a:off x="7723501" y="5458332"/>
                <a:ext cx="3785011" cy="923330"/>
              </a:xfrm>
              <a:prstGeom prst="rect">
                <a:avLst/>
              </a:prstGeom>
              <a:noFill/>
            </p:spPr>
            <p:txBody>
              <a:bodyPr wrap="none" rtlCol="0">
                <a:spAutoFit/>
              </a:bodyPr>
              <a:lstStyle/>
              <a:p>
                <a:r>
                  <a:rPr lang="en-US" sz="5400" b="1" dirty="0">
                    <a:solidFill>
                      <a:schemeClr val="accent2"/>
                    </a:solidFill>
                    <a:latin typeface="Aptos Display" panose="020B0004020202020204" pitchFamily="34" charset="0"/>
                    <a:ea typeface="ADLaM Display" panose="02010000000000000000" pitchFamily="2" charset="0"/>
                    <a:cs typeface="ADLaM Display" panose="02010000000000000000" pitchFamily="2" charset="0"/>
                  </a:rPr>
                  <a:t> </a:t>
                </a:r>
                <a:r>
                  <a:rPr lang="en-US" sz="5400" dirty="0">
                    <a:solidFill>
                      <a:schemeClr val="bg1"/>
                    </a:solidFill>
                    <a:latin typeface="Aptos Display" panose="020B0004020202020204" pitchFamily="34" charset="0"/>
                    <a:ea typeface="ADLaM Display" panose="02010000000000000000" pitchFamily="2" charset="0"/>
                    <a:cs typeface="ADLaM Display" panose="02010000000000000000" pitchFamily="2" charset="0"/>
                  </a:rPr>
                  <a:t>:        ::        :  </a:t>
                </a:r>
                <a:r>
                  <a:rPr lang="en-US" sz="5400" dirty="0">
                    <a:solidFill>
                      <a:schemeClr val="accent2"/>
                    </a:solidFill>
                    <a:latin typeface="Aptos Display" panose="020B0004020202020204" pitchFamily="34" charset="0"/>
                    <a:ea typeface="ADLaM Display" panose="02010000000000000000" pitchFamily="2" charset="0"/>
                    <a:cs typeface="ADLaM Display" panose="02010000000000000000" pitchFamily="2" charset="0"/>
                  </a:rPr>
                  <a:t>?</a:t>
                </a:r>
              </a:p>
            </p:txBody>
          </p:sp>
        </p:grpSp>
        <p:sp>
          <p:nvSpPr>
            <p:cNvPr id="17" name="TextBox 16">
              <a:extLst>
                <a:ext uri="{FF2B5EF4-FFF2-40B4-BE49-F238E27FC236}">
                  <a16:creationId xmlns:a16="http://schemas.microsoft.com/office/drawing/2014/main" id="{3BD5C99C-20F6-A246-F32D-3D7689A7729C}"/>
                </a:ext>
              </a:extLst>
            </p:cNvPr>
            <p:cNvSpPr txBox="1"/>
            <p:nvPr/>
          </p:nvSpPr>
          <p:spPr>
            <a:xfrm>
              <a:off x="6765116" y="1392826"/>
              <a:ext cx="3315704" cy="830997"/>
            </a:xfrm>
            <a:prstGeom prst="rect">
              <a:avLst/>
            </a:prstGeom>
            <a:noFill/>
          </p:spPr>
          <p:txBody>
            <a:bodyPr wrap="square" rtlCol="0">
              <a:spAutoFit/>
            </a:bodyPr>
            <a:lstStyle/>
            <a:p>
              <a:pPr algn="ctr"/>
              <a:r>
                <a:rPr lang="en-US" sz="2400" dirty="0">
                  <a:solidFill>
                    <a:schemeClr val="bg1"/>
                  </a:solidFill>
                  <a:latin typeface="Cambria Math" panose="02040503050406030204" pitchFamily="18" charset="0"/>
                  <a:ea typeface="Cambria Math" panose="02040503050406030204" pitchFamily="18" charset="0"/>
                </a:rPr>
                <a:t>If Data is the New Oil, What is the New Data </a:t>
              </a:r>
              <a:r>
                <a:rPr lang="en-US" sz="2400" dirty="0">
                  <a:solidFill>
                    <a:schemeClr val="accent2"/>
                  </a:solidFill>
                  <a:latin typeface="Cambria Math" panose="02040503050406030204" pitchFamily="18" charset="0"/>
                  <a:ea typeface="Cambria Math" panose="02040503050406030204" pitchFamily="18" charset="0"/>
                </a:rPr>
                <a:t>?</a:t>
              </a:r>
              <a:r>
                <a:rPr lang="en-US" sz="2400" dirty="0">
                  <a:solidFill>
                    <a:schemeClr val="bg1"/>
                  </a:solidFill>
                  <a:latin typeface="Cambria Math" panose="02040503050406030204" pitchFamily="18" charset="0"/>
                  <a:ea typeface="Cambria Math" panose="02040503050406030204" pitchFamily="18" charset="0"/>
                </a:rPr>
                <a:t> </a:t>
              </a:r>
            </a:p>
          </p:txBody>
        </p:sp>
        <p:pic>
          <p:nvPicPr>
            <p:cNvPr id="25" name="Picture 24" descr="A oil pump in a field of barrels&#10;&#10;Description automatically generated">
              <a:extLst>
                <a:ext uri="{FF2B5EF4-FFF2-40B4-BE49-F238E27FC236}">
                  <a16:creationId xmlns:a16="http://schemas.microsoft.com/office/drawing/2014/main" id="{2E730BDA-F491-421B-45FF-9255D888729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758398" y="224939"/>
              <a:ext cx="5175504" cy="3200400"/>
            </a:xfrm>
            <a:prstGeom prst="rect">
              <a:avLst/>
            </a:prstGeom>
          </p:spPr>
        </p:pic>
        <p:sp>
          <p:nvSpPr>
            <p:cNvPr id="26" name="Rectangle 25">
              <a:extLst>
                <a:ext uri="{FF2B5EF4-FFF2-40B4-BE49-F238E27FC236}">
                  <a16:creationId xmlns:a16="http://schemas.microsoft.com/office/drawing/2014/main" id="{FD7A04B2-00FD-85AC-8C43-C3D0712662D0}"/>
                </a:ext>
              </a:extLst>
            </p:cNvPr>
            <p:cNvSpPr/>
            <p:nvPr/>
          </p:nvSpPr>
          <p:spPr>
            <a:xfrm>
              <a:off x="5921821" y="224939"/>
              <a:ext cx="5175504" cy="3200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12E8D6B9-1E35-94CD-F03E-1EBF4AAADCC1}"/>
              </a:ext>
            </a:extLst>
          </p:cNvPr>
          <p:cNvGrpSpPr/>
          <p:nvPr/>
        </p:nvGrpSpPr>
        <p:grpSpPr>
          <a:xfrm>
            <a:off x="765367" y="3724790"/>
            <a:ext cx="10351007" cy="3200400"/>
            <a:chOff x="765367" y="3724790"/>
            <a:chExt cx="10351007" cy="3200400"/>
          </a:xfrm>
        </p:grpSpPr>
        <p:sp>
          <p:nvSpPr>
            <p:cNvPr id="3" name="TextBox 2">
              <a:extLst>
                <a:ext uri="{FF2B5EF4-FFF2-40B4-BE49-F238E27FC236}">
                  <a16:creationId xmlns:a16="http://schemas.microsoft.com/office/drawing/2014/main" id="{64B0743A-8CBF-97A0-EA5E-B115477FA33A}"/>
                </a:ext>
              </a:extLst>
            </p:cNvPr>
            <p:cNvSpPr txBox="1"/>
            <p:nvPr/>
          </p:nvSpPr>
          <p:spPr>
            <a:xfrm>
              <a:off x="6251131" y="4787176"/>
              <a:ext cx="3829689" cy="830997"/>
            </a:xfrm>
            <a:prstGeom prst="rect">
              <a:avLst/>
            </a:prstGeom>
            <a:noFill/>
          </p:spPr>
          <p:txBody>
            <a:bodyPr wrap="square" rtlCol="0">
              <a:spAutoFit/>
            </a:bodyPr>
            <a:lstStyle/>
            <a:p>
              <a:pPr algn="ctr"/>
              <a:r>
                <a:rPr lang="en-US" sz="2400" dirty="0">
                  <a:solidFill>
                    <a:schemeClr val="bg1"/>
                  </a:solidFill>
                  <a:latin typeface="Cambria Math" panose="02040503050406030204" pitchFamily="18" charset="0"/>
                  <a:ea typeface="Cambria Math" panose="02040503050406030204" pitchFamily="18" charset="0"/>
                </a:rPr>
                <a:t>What did DaVinci discuss    with Tesla over The Board </a:t>
              </a:r>
              <a:r>
                <a:rPr lang="en-US" sz="2400" dirty="0">
                  <a:solidFill>
                    <a:schemeClr val="accent2"/>
                  </a:solidFill>
                  <a:latin typeface="Cambria Math" panose="02040503050406030204" pitchFamily="18" charset="0"/>
                  <a:ea typeface="Cambria Math" panose="02040503050406030204" pitchFamily="18" charset="0"/>
                </a:rPr>
                <a:t>?</a:t>
              </a:r>
            </a:p>
          </p:txBody>
        </p:sp>
        <p:pic>
          <p:nvPicPr>
            <p:cNvPr id="7" name="Picture 6" descr="Two men sitting at a table playing chess&#10;&#10;Description automatically generated">
              <a:extLst>
                <a:ext uri="{FF2B5EF4-FFF2-40B4-BE49-F238E27FC236}">
                  <a16:creationId xmlns:a16="http://schemas.microsoft.com/office/drawing/2014/main" id="{A9840A7C-4DD3-3458-5336-F8FA2499B250}"/>
                </a:ext>
              </a:extLst>
            </p:cNvPr>
            <p:cNvPicPr>
              <a:picLocks/>
            </p:cNvPicPr>
            <p:nvPr/>
          </p:nvPicPr>
          <p:blipFill rotWithShape="1">
            <a:blip r:embed="rId7">
              <a:extLst>
                <a:ext uri="{28A0092B-C50C-407E-A947-70E740481C1C}">
                  <a14:useLocalDpi xmlns:a14="http://schemas.microsoft.com/office/drawing/2010/main" val="0"/>
                </a:ext>
              </a:extLst>
            </a:blip>
            <a:srcRect b="8647"/>
            <a:stretch/>
          </p:blipFill>
          <p:spPr>
            <a:xfrm>
              <a:off x="765367" y="3724790"/>
              <a:ext cx="5175504" cy="3200400"/>
            </a:xfrm>
            <a:prstGeom prst="rect">
              <a:avLst/>
            </a:prstGeom>
          </p:spPr>
        </p:pic>
        <p:sp>
          <p:nvSpPr>
            <p:cNvPr id="28" name="Rectangle 27">
              <a:extLst>
                <a:ext uri="{FF2B5EF4-FFF2-40B4-BE49-F238E27FC236}">
                  <a16:creationId xmlns:a16="http://schemas.microsoft.com/office/drawing/2014/main" id="{FCA75273-E8A5-90EA-6325-FC64AAA4303D}"/>
                </a:ext>
              </a:extLst>
            </p:cNvPr>
            <p:cNvSpPr/>
            <p:nvPr/>
          </p:nvSpPr>
          <p:spPr>
            <a:xfrm>
              <a:off x="5940870" y="3724790"/>
              <a:ext cx="5175504" cy="3200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309C61EB-EC87-5E6E-8DDD-96BEBCB4A973}"/>
              </a:ext>
            </a:extLst>
          </p:cNvPr>
          <p:cNvGrpSpPr/>
          <p:nvPr/>
        </p:nvGrpSpPr>
        <p:grpSpPr>
          <a:xfrm>
            <a:off x="758398" y="7295973"/>
            <a:ext cx="10357976" cy="3200400"/>
            <a:chOff x="758398" y="7295973"/>
            <a:chExt cx="10357976" cy="3200400"/>
          </a:xfrm>
        </p:grpSpPr>
        <p:sp>
          <p:nvSpPr>
            <p:cNvPr id="8" name="TextBox 7">
              <a:extLst>
                <a:ext uri="{FF2B5EF4-FFF2-40B4-BE49-F238E27FC236}">
                  <a16:creationId xmlns:a16="http://schemas.microsoft.com/office/drawing/2014/main" id="{53204A74-6349-5E1F-4FD4-FDE2DAC50DD5}"/>
                </a:ext>
              </a:extLst>
            </p:cNvPr>
            <p:cNvSpPr txBox="1"/>
            <p:nvPr/>
          </p:nvSpPr>
          <p:spPr>
            <a:xfrm>
              <a:off x="6765116" y="8470160"/>
              <a:ext cx="3315704" cy="461665"/>
            </a:xfrm>
            <a:prstGeom prst="rect">
              <a:avLst/>
            </a:prstGeom>
            <a:noFill/>
          </p:spPr>
          <p:txBody>
            <a:bodyPr wrap="square" rtlCol="0">
              <a:spAutoFit/>
            </a:bodyPr>
            <a:lstStyle/>
            <a:p>
              <a:r>
                <a:rPr lang="en-US" sz="2400" dirty="0">
                  <a:solidFill>
                    <a:schemeClr val="bg1"/>
                  </a:solidFill>
                  <a:latin typeface="Cambria Math" panose="02040503050406030204" pitchFamily="18" charset="0"/>
                  <a:ea typeface="Cambria Math" panose="02040503050406030204" pitchFamily="18" charset="0"/>
                </a:rPr>
                <a:t>Who is John Galt </a:t>
              </a:r>
              <a:r>
                <a:rPr lang="en-US" sz="2400" dirty="0">
                  <a:solidFill>
                    <a:schemeClr val="accent2"/>
                  </a:solidFill>
                  <a:latin typeface="Cambria Math" panose="02040503050406030204" pitchFamily="18" charset="0"/>
                  <a:ea typeface="Cambria Math" panose="02040503050406030204" pitchFamily="18" charset="0"/>
                </a:rPr>
                <a:t>?</a:t>
              </a:r>
            </a:p>
          </p:txBody>
        </p:sp>
        <p:pic>
          <p:nvPicPr>
            <p:cNvPr id="9" name="Picture 8" descr="Premium Photo | A mysterious man in a hat and coat in the shadows">
              <a:extLst>
                <a:ext uri="{FF2B5EF4-FFF2-40B4-BE49-F238E27FC236}">
                  <a16:creationId xmlns:a16="http://schemas.microsoft.com/office/drawing/2014/main" id="{3A05A91B-85FD-0CFD-1106-E4408DAA17B2}"/>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398" y="7295973"/>
              <a:ext cx="5175504" cy="32004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F6FF61A8-BA79-126C-9023-8A5B2F2F9C31}"/>
                </a:ext>
              </a:extLst>
            </p:cNvPr>
            <p:cNvSpPr/>
            <p:nvPr/>
          </p:nvSpPr>
          <p:spPr>
            <a:xfrm>
              <a:off x="5940870" y="7295973"/>
              <a:ext cx="5175504" cy="3200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56890289-294C-0DA2-A64E-C99FBB3A3D57}"/>
              </a:ext>
            </a:extLst>
          </p:cNvPr>
          <p:cNvGrpSpPr/>
          <p:nvPr/>
        </p:nvGrpSpPr>
        <p:grpSpPr>
          <a:xfrm>
            <a:off x="755684" y="10867156"/>
            <a:ext cx="10360690" cy="3200400"/>
            <a:chOff x="755684" y="10867156"/>
            <a:chExt cx="10360690" cy="3200400"/>
          </a:xfrm>
        </p:grpSpPr>
        <p:pic>
          <p:nvPicPr>
            <p:cNvPr id="10" name="Picture 2" descr="Goose Golden Eggs Images – Browse 1,006 Stock Photos, Vectors, and Video |  Adobe Stock">
              <a:extLst>
                <a:ext uri="{FF2B5EF4-FFF2-40B4-BE49-F238E27FC236}">
                  <a16:creationId xmlns:a16="http://schemas.microsoft.com/office/drawing/2014/main" id="{F754DDC9-ACC0-74B3-13D8-9E1EC9C513B0}"/>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684" y="10867156"/>
              <a:ext cx="5175504" cy="32004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6E5F08B-458C-BEFC-AC71-F037F83862EE}"/>
                </a:ext>
              </a:extLst>
            </p:cNvPr>
            <p:cNvSpPr txBox="1"/>
            <p:nvPr/>
          </p:nvSpPr>
          <p:spPr>
            <a:xfrm>
              <a:off x="6251130" y="12068126"/>
              <a:ext cx="4332209" cy="830997"/>
            </a:xfrm>
            <a:prstGeom prst="rect">
              <a:avLst/>
            </a:prstGeom>
            <a:noFill/>
          </p:spPr>
          <p:txBody>
            <a:bodyPr wrap="square" rtlCol="0">
              <a:spAutoFit/>
            </a:bodyPr>
            <a:lstStyle/>
            <a:p>
              <a:pPr algn="ctr"/>
              <a:r>
                <a:rPr lang="en-US" sz="2400" dirty="0">
                  <a:solidFill>
                    <a:schemeClr val="bg1"/>
                  </a:solidFill>
                  <a:latin typeface="Cambria Math" panose="02040503050406030204" pitchFamily="18" charset="0"/>
                  <a:ea typeface="Cambria Math" panose="02040503050406030204" pitchFamily="18" charset="0"/>
                </a:rPr>
                <a:t>What is the </a:t>
              </a:r>
            </a:p>
            <a:p>
              <a:pPr algn="ctr"/>
              <a:r>
                <a:rPr lang="en-US" sz="2400" dirty="0">
                  <a:solidFill>
                    <a:schemeClr val="accent3"/>
                  </a:solidFill>
                  <a:latin typeface="Cambria Math" panose="02040503050406030204" pitchFamily="18" charset="0"/>
                  <a:ea typeface="Cambria Math" panose="02040503050406030204" pitchFamily="18" charset="0"/>
                </a:rPr>
                <a:t>Golden</a:t>
              </a:r>
              <a:r>
                <a:rPr lang="en-US" sz="2400" dirty="0">
                  <a:solidFill>
                    <a:schemeClr val="bg1"/>
                  </a:solidFill>
                  <a:latin typeface="Cambria Math" panose="02040503050406030204" pitchFamily="18" charset="0"/>
                  <a:ea typeface="Cambria Math" panose="02040503050406030204" pitchFamily="18" charset="0"/>
                </a:rPr>
                <a:t> </a:t>
              </a:r>
              <a:r>
                <a:rPr lang="en-US" sz="2400" dirty="0">
                  <a:solidFill>
                    <a:schemeClr val="accent3"/>
                  </a:solidFill>
                  <a:latin typeface="Cambria Math" panose="02040503050406030204" pitchFamily="18" charset="0"/>
                  <a:ea typeface="Cambria Math" panose="02040503050406030204" pitchFamily="18" charset="0"/>
                </a:rPr>
                <a:t>Goose</a:t>
              </a:r>
              <a:r>
                <a:rPr lang="en-US" sz="2400" dirty="0">
                  <a:solidFill>
                    <a:schemeClr val="bg1"/>
                  </a:solidFill>
                  <a:latin typeface="Cambria Math" panose="02040503050406030204" pitchFamily="18" charset="0"/>
                  <a:ea typeface="Cambria Math" panose="02040503050406030204" pitchFamily="18" charset="0"/>
                </a:rPr>
                <a:t> of Products</a:t>
              </a:r>
              <a:r>
                <a:rPr lang="en-US" sz="2400" dirty="0">
                  <a:solidFill>
                    <a:schemeClr val="accent2"/>
                  </a:solidFill>
                  <a:latin typeface="Cambria Math" panose="02040503050406030204" pitchFamily="18" charset="0"/>
                  <a:ea typeface="Cambria Math" panose="02040503050406030204" pitchFamily="18" charset="0"/>
                </a:rPr>
                <a:t>?</a:t>
              </a:r>
            </a:p>
          </p:txBody>
        </p:sp>
        <p:sp>
          <p:nvSpPr>
            <p:cNvPr id="30" name="Rectangle 29">
              <a:extLst>
                <a:ext uri="{FF2B5EF4-FFF2-40B4-BE49-F238E27FC236}">
                  <a16:creationId xmlns:a16="http://schemas.microsoft.com/office/drawing/2014/main" id="{D57A1064-C9C0-4577-5646-0856C3DB7FDE}"/>
                </a:ext>
              </a:extLst>
            </p:cNvPr>
            <p:cNvSpPr/>
            <p:nvPr/>
          </p:nvSpPr>
          <p:spPr>
            <a:xfrm>
              <a:off x="5940870" y="10867156"/>
              <a:ext cx="5175504" cy="3200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F1111DAB-B58C-FF8C-9AA7-5152F27E48AF}"/>
              </a:ext>
            </a:extLst>
          </p:cNvPr>
          <p:cNvGrpSpPr/>
          <p:nvPr/>
        </p:nvGrpSpPr>
        <p:grpSpPr>
          <a:xfrm>
            <a:off x="1075626" y="14563209"/>
            <a:ext cx="10040748" cy="3200401"/>
            <a:chOff x="1075626" y="14563209"/>
            <a:chExt cx="10040748" cy="3200401"/>
          </a:xfrm>
        </p:grpSpPr>
        <p:sp>
          <p:nvSpPr>
            <p:cNvPr id="20" name="TextBox 19">
              <a:extLst>
                <a:ext uri="{FF2B5EF4-FFF2-40B4-BE49-F238E27FC236}">
                  <a16:creationId xmlns:a16="http://schemas.microsoft.com/office/drawing/2014/main" id="{AD145E5F-5B8F-54B4-B440-B39C7F74A80F}"/>
                </a:ext>
              </a:extLst>
            </p:cNvPr>
            <p:cNvSpPr txBox="1"/>
            <p:nvPr/>
          </p:nvSpPr>
          <p:spPr>
            <a:xfrm>
              <a:off x="6765116" y="15461973"/>
              <a:ext cx="3315704" cy="830997"/>
            </a:xfrm>
            <a:prstGeom prst="rect">
              <a:avLst/>
            </a:prstGeom>
            <a:noFill/>
          </p:spPr>
          <p:txBody>
            <a:bodyPr wrap="square" rtlCol="0">
              <a:spAutoFit/>
            </a:bodyPr>
            <a:lstStyle/>
            <a:p>
              <a:pPr algn="ctr"/>
              <a:r>
                <a:rPr lang="en-US" sz="2400" dirty="0">
                  <a:solidFill>
                    <a:schemeClr val="bg1"/>
                  </a:solidFill>
                  <a:latin typeface="Cambria Math" panose="02040503050406030204" pitchFamily="18" charset="0"/>
                  <a:ea typeface="Cambria Math" panose="02040503050406030204" pitchFamily="18" charset="0"/>
                </a:rPr>
                <a:t>Why is the </a:t>
              </a:r>
              <a:r>
                <a:rPr lang="en-US" sz="2400" dirty="0">
                  <a:solidFill>
                    <a:schemeClr val="accent3"/>
                  </a:solidFill>
                  <a:latin typeface="Cambria Math" panose="02040503050406030204" pitchFamily="18" charset="0"/>
                  <a:ea typeface="Cambria Math" panose="02040503050406030204" pitchFamily="18" charset="0"/>
                </a:rPr>
                <a:t>Golden Ratio </a:t>
              </a:r>
              <a:r>
                <a:rPr lang="en-US" sz="2400" dirty="0">
                  <a:solidFill>
                    <a:schemeClr val="bg1"/>
                  </a:solidFill>
                  <a:latin typeface="Cambria Math" panose="02040503050406030204" pitchFamily="18" charset="0"/>
                  <a:ea typeface="Cambria Math" panose="02040503050406030204" pitchFamily="18" charset="0"/>
                </a:rPr>
                <a:t>special </a:t>
              </a:r>
              <a:r>
                <a:rPr lang="en-US" sz="2400" dirty="0">
                  <a:solidFill>
                    <a:schemeClr val="accent2"/>
                  </a:solidFill>
                  <a:latin typeface="Cambria Math" panose="02040503050406030204" pitchFamily="18" charset="0"/>
                  <a:ea typeface="Cambria Math" panose="02040503050406030204" pitchFamily="18" charset="0"/>
                </a:rPr>
                <a:t>?</a:t>
              </a:r>
            </a:p>
          </p:txBody>
        </p:sp>
        <p:pic>
          <p:nvPicPr>
            <p:cNvPr id="21" name="Picture 4" descr="A designer's guide to the Golden Ratio | Creative Bloq">
              <a:extLst>
                <a:ext uri="{FF2B5EF4-FFF2-40B4-BE49-F238E27FC236}">
                  <a16:creationId xmlns:a16="http://schemas.microsoft.com/office/drawing/2014/main" id="{19C7CC30-7750-5C75-4D3D-6B17BD5F4A56}"/>
                </a:ext>
              </a:extLst>
            </p:cNvPr>
            <p:cNvPicPr>
              <a:picLocks noChangeArrowheads="1"/>
            </p:cNvPicPr>
            <p:nvPr/>
          </p:nvPicPr>
          <p:blipFill rotWithShape="1">
            <a:blip r:embed="rId10">
              <a:extLst>
                <a:ext uri="{28A0092B-C50C-407E-A947-70E740481C1C}">
                  <a14:useLocalDpi xmlns:a14="http://schemas.microsoft.com/office/drawing/2010/main" val="0"/>
                </a:ext>
              </a:extLst>
            </a:blip>
            <a:srcRect l="6182" r="7922"/>
            <a:stretch/>
          </p:blipFill>
          <p:spPr bwMode="auto">
            <a:xfrm>
              <a:off x="1075626" y="14563209"/>
              <a:ext cx="5175504" cy="320040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C98ECFD1-804F-AC3E-4F97-391F7F2C4E5E}"/>
                </a:ext>
              </a:extLst>
            </p:cNvPr>
            <p:cNvSpPr/>
            <p:nvPr/>
          </p:nvSpPr>
          <p:spPr>
            <a:xfrm>
              <a:off x="5940870" y="14563210"/>
              <a:ext cx="5175504" cy="3200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CFC788C-EA7E-4CB2-DE3B-82F8D17DDBCA}"/>
              </a:ext>
            </a:extLst>
          </p:cNvPr>
          <p:cNvSpPr txBox="1"/>
          <p:nvPr/>
        </p:nvSpPr>
        <p:spPr>
          <a:xfrm>
            <a:off x="6765116" y="9021601"/>
            <a:ext cx="3315704" cy="461665"/>
          </a:xfrm>
          <a:prstGeom prst="rect">
            <a:avLst/>
          </a:prstGeom>
          <a:noFill/>
        </p:spPr>
        <p:txBody>
          <a:bodyPr wrap="square" rtlCol="0">
            <a:spAutoFit/>
          </a:bodyPr>
          <a:lstStyle/>
          <a:p>
            <a:r>
              <a:rPr lang="en-US" sz="2400" dirty="0">
                <a:solidFill>
                  <a:schemeClr val="bg1"/>
                </a:solidFill>
                <a:latin typeface="DM Sans 14pt" pitchFamily="2" charset="0"/>
                <a:ea typeface="Cambria Math" panose="02040503050406030204" pitchFamily="18" charset="0"/>
              </a:rPr>
              <a:t>Who is John Galt </a:t>
            </a:r>
            <a:r>
              <a:rPr lang="en-US" sz="2400" dirty="0">
                <a:solidFill>
                  <a:schemeClr val="accent2"/>
                </a:solidFill>
                <a:latin typeface="DM Sans 14pt" pitchFamily="2" charset="0"/>
                <a:ea typeface="Cambria Math" panose="02040503050406030204" pitchFamily="18" charset="0"/>
              </a:rPr>
              <a:t>?</a:t>
            </a:r>
          </a:p>
        </p:txBody>
      </p:sp>
    </p:spTree>
    <p:extLst>
      <p:ext uri="{BB962C8B-B14F-4D97-AF65-F5344CB8AC3E}">
        <p14:creationId xmlns:p14="http://schemas.microsoft.com/office/powerpoint/2010/main" val="415971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783126-5F1A-066C-8F99-15A0CAA11E89}"/>
              </a:ext>
            </a:extLst>
          </p:cNvPr>
          <p:cNvGrpSpPr/>
          <p:nvPr/>
        </p:nvGrpSpPr>
        <p:grpSpPr>
          <a:xfrm>
            <a:off x="1123064" y="6886111"/>
            <a:ext cx="822960" cy="822960"/>
            <a:chOff x="2867267" y="2626823"/>
            <a:chExt cx="1353531" cy="1371600"/>
          </a:xfrm>
          <a:solidFill>
            <a:schemeClr val="accent2"/>
          </a:solidFill>
        </p:grpSpPr>
        <p:sp>
          <p:nvSpPr>
            <p:cNvPr id="5" name="Oval 4">
              <a:extLst>
                <a:ext uri="{FF2B5EF4-FFF2-40B4-BE49-F238E27FC236}">
                  <a16:creationId xmlns:a16="http://schemas.microsoft.com/office/drawing/2014/main" id="{77B41479-0080-277D-4934-A30EE73AAC8D}"/>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3E2138E-4425-8D92-8D1F-D2E60345D48A}"/>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9DBB8C0-75BF-E05D-C9F8-45B7A1B7340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0720F7-493E-DB71-CEEB-0FE18094237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2AC8E26-6F88-ABEA-69F6-E2805F4C88A0}"/>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75A510F7-0645-ACDD-2AC3-8C03C24CB048}"/>
              </a:ext>
            </a:extLst>
          </p:cNvPr>
          <p:cNvSpPr txBox="1"/>
          <p:nvPr/>
        </p:nvSpPr>
        <p:spPr>
          <a:xfrm>
            <a:off x="2123422" y="7024157"/>
            <a:ext cx="2383794"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p:txBody>
      </p:sp>
      <p:sp>
        <p:nvSpPr>
          <p:cNvPr id="17" name="TextBox 16">
            <a:extLst>
              <a:ext uri="{FF2B5EF4-FFF2-40B4-BE49-F238E27FC236}">
                <a16:creationId xmlns:a16="http://schemas.microsoft.com/office/drawing/2014/main" id="{3BD5C99C-20F6-A246-F32D-3D7689A7729C}"/>
              </a:ext>
            </a:extLst>
          </p:cNvPr>
          <p:cNvSpPr txBox="1"/>
          <p:nvPr/>
        </p:nvSpPr>
        <p:spPr>
          <a:xfrm>
            <a:off x="8018587" y="9321131"/>
            <a:ext cx="3315704" cy="461665"/>
          </a:xfrm>
          <a:prstGeom prst="rect">
            <a:avLst/>
          </a:prstGeom>
          <a:noFill/>
        </p:spPr>
        <p:txBody>
          <a:bodyPr wrap="square" rtlCol="0">
            <a:spAutoFit/>
          </a:bodyPr>
          <a:lstStyle/>
          <a:p>
            <a:r>
              <a:rPr lang="en-US" sz="2400" dirty="0">
                <a:solidFill>
                  <a:schemeClr val="bg1"/>
                </a:solidFill>
                <a:latin typeface="Cambria Math" panose="02040503050406030204" pitchFamily="18" charset="0"/>
                <a:ea typeface="Cambria Math" panose="02040503050406030204" pitchFamily="18" charset="0"/>
              </a:rPr>
              <a:t>Who is John Galt </a:t>
            </a:r>
            <a:r>
              <a:rPr lang="en-US" sz="2400" dirty="0">
                <a:solidFill>
                  <a:schemeClr val="accent2"/>
                </a:solidFill>
                <a:latin typeface="Cambria Math" panose="02040503050406030204" pitchFamily="18" charset="0"/>
                <a:ea typeface="Cambria Math" panose="02040503050406030204" pitchFamily="18" charset="0"/>
              </a:rPr>
              <a:t>?</a:t>
            </a:r>
          </a:p>
        </p:txBody>
      </p:sp>
      <p:pic>
        <p:nvPicPr>
          <p:cNvPr id="1032" name="Picture 8" descr="Premium Photo | A mysterious man in a hat and coat in the shadows">
            <a:extLst>
              <a:ext uri="{FF2B5EF4-FFF2-40B4-BE49-F238E27FC236}">
                <a16:creationId xmlns:a16="http://schemas.microsoft.com/office/drawing/2014/main" id="{B444AF55-BBC0-4A2C-3DB3-155A60F53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994" y="8023791"/>
            <a:ext cx="10315106" cy="687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872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783126-5F1A-066C-8F99-15A0CAA11E89}"/>
              </a:ext>
            </a:extLst>
          </p:cNvPr>
          <p:cNvGrpSpPr/>
          <p:nvPr/>
        </p:nvGrpSpPr>
        <p:grpSpPr>
          <a:xfrm>
            <a:off x="1123064" y="6886111"/>
            <a:ext cx="822960" cy="822960"/>
            <a:chOff x="2867267" y="2626823"/>
            <a:chExt cx="1353531" cy="1371600"/>
          </a:xfrm>
          <a:solidFill>
            <a:schemeClr val="accent2"/>
          </a:solidFill>
        </p:grpSpPr>
        <p:sp>
          <p:nvSpPr>
            <p:cNvPr id="5" name="Oval 4">
              <a:extLst>
                <a:ext uri="{FF2B5EF4-FFF2-40B4-BE49-F238E27FC236}">
                  <a16:creationId xmlns:a16="http://schemas.microsoft.com/office/drawing/2014/main" id="{77B41479-0080-277D-4934-A30EE73AAC8D}"/>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3E2138E-4425-8D92-8D1F-D2E60345D48A}"/>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9DBB8C0-75BF-E05D-C9F8-45B7A1B7340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0720F7-493E-DB71-CEEB-0FE18094237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2AC8E26-6F88-ABEA-69F6-E2805F4C88A0}"/>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75A510F7-0645-ACDD-2AC3-8C03C24CB048}"/>
              </a:ext>
            </a:extLst>
          </p:cNvPr>
          <p:cNvSpPr txBox="1"/>
          <p:nvPr/>
        </p:nvSpPr>
        <p:spPr>
          <a:xfrm>
            <a:off x="2123422" y="7024157"/>
            <a:ext cx="2383794"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p:txBody>
      </p:sp>
      <p:sp>
        <p:nvSpPr>
          <p:cNvPr id="17" name="TextBox 16">
            <a:extLst>
              <a:ext uri="{FF2B5EF4-FFF2-40B4-BE49-F238E27FC236}">
                <a16:creationId xmlns:a16="http://schemas.microsoft.com/office/drawing/2014/main" id="{3BD5C99C-20F6-A246-F32D-3D7689A7729C}"/>
              </a:ext>
            </a:extLst>
          </p:cNvPr>
          <p:cNvSpPr txBox="1"/>
          <p:nvPr/>
        </p:nvSpPr>
        <p:spPr>
          <a:xfrm>
            <a:off x="6865034" y="9144000"/>
            <a:ext cx="4078737" cy="1200329"/>
          </a:xfrm>
          <a:prstGeom prst="rect">
            <a:avLst/>
          </a:prstGeom>
          <a:noFill/>
        </p:spPr>
        <p:txBody>
          <a:bodyPr wrap="square" rtlCol="0">
            <a:spAutoFit/>
          </a:bodyPr>
          <a:lstStyle/>
          <a:p>
            <a:pPr algn="ctr"/>
            <a:r>
              <a:rPr lang="en-US" sz="2400" dirty="0">
                <a:solidFill>
                  <a:schemeClr val="bg1"/>
                </a:solidFill>
                <a:latin typeface="Cambria Math" panose="02040503050406030204" pitchFamily="18" charset="0"/>
                <a:ea typeface="Cambria Math" panose="02040503050406030204" pitchFamily="18" charset="0"/>
              </a:rPr>
              <a:t>What did Leonardo DaVinci and Nikola Tesla discuss </a:t>
            </a:r>
            <a:r>
              <a:rPr lang="en-US" sz="2400">
                <a:solidFill>
                  <a:schemeClr val="bg1"/>
                </a:solidFill>
                <a:latin typeface="Cambria Math" panose="02040503050406030204" pitchFamily="18" charset="0"/>
                <a:ea typeface="Cambria Math" panose="02040503050406030204" pitchFamily="18" charset="0"/>
              </a:rPr>
              <a:t>over The Board</a:t>
            </a:r>
            <a:r>
              <a:rPr lang="en-US" sz="2400">
                <a:solidFill>
                  <a:schemeClr val="accent2"/>
                </a:solidFill>
                <a:latin typeface="Cambria Math" panose="02040503050406030204" pitchFamily="18" charset="0"/>
                <a:ea typeface="Cambria Math" panose="02040503050406030204" pitchFamily="18" charset="0"/>
              </a:rPr>
              <a:t>?</a:t>
            </a:r>
            <a:endParaRPr lang="en-US" sz="2400" dirty="0">
              <a:solidFill>
                <a:schemeClr val="accent2"/>
              </a:solidFill>
              <a:latin typeface="Cambria Math" panose="02040503050406030204" pitchFamily="18" charset="0"/>
              <a:ea typeface="Cambria Math" panose="02040503050406030204" pitchFamily="18" charset="0"/>
            </a:endParaRPr>
          </a:p>
        </p:txBody>
      </p:sp>
      <p:grpSp>
        <p:nvGrpSpPr>
          <p:cNvPr id="12" name="Group 11">
            <a:extLst>
              <a:ext uri="{FF2B5EF4-FFF2-40B4-BE49-F238E27FC236}">
                <a16:creationId xmlns:a16="http://schemas.microsoft.com/office/drawing/2014/main" id="{C5C7C40B-9F58-3D1B-0542-945E5D60C6D7}"/>
              </a:ext>
            </a:extLst>
          </p:cNvPr>
          <p:cNvGrpSpPr/>
          <p:nvPr/>
        </p:nvGrpSpPr>
        <p:grpSpPr>
          <a:xfrm>
            <a:off x="1483930" y="8138601"/>
            <a:ext cx="5043479" cy="3281947"/>
            <a:chOff x="562709" y="1418622"/>
            <a:chExt cx="8393380" cy="5430129"/>
          </a:xfrm>
        </p:grpSpPr>
        <p:pic>
          <p:nvPicPr>
            <p:cNvPr id="3" name="Picture 2">
              <a:extLst>
                <a:ext uri="{FF2B5EF4-FFF2-40B4-BE49-F238E27FC236}">
                  <a16:creationId xmlns:a16="http://schemas.microsoft.com/office/drawing/2014/main" id="{928DB377-C1A3-CCD6-50C7-7D9C40B97F46}"/>
                </a:ext>
              </a:extLst>
            </p:cNvPr>
            <p:cNvPicPr>
              <a:picLocks noChangeAspect="1"/>
            </p:cNvPicPr>
            <p:nvPr/>
          </p:nvPicPr>
          <p:blipFill rotWithShape="1">
            <a:blip r:embed="rId2"/>
            <a:srcRect l="8073" t="10853" r="55462" b="9929"/>
            <a:stretch/>
          </p:blipFill>
          <p:spPr>
            <a:xfrm flipH="1">
              <a:off x="562709" y="1418622"/>
              <a:ext cx="4332849" cy="5430129"/>
            </a:xfrm>
            <a:prstGeom prst="rect">
              <a:avLst/>
            </a:prstGeom>
          </p:spPr>
        </p:pic>
        <p:pic>
          <p:nvPicPr>
            <p:cNvPr id="11" name="Picture 10">
              <a:extLst>
                <a:ext uri="{FF2B5EF4-FFF2-40B4-BE49-F238E27FC236}">
                  <a16:creationId xmlns:a16="http://schemas.microsoft.com/office/drawing/2014/main" id="{060C5941-C056-5E67-86AD-04C098D3FBDC}"/>
                </a:ext>
              </a:extLst>
            </p:cNvPr>
            <p:cNvPicPr>
              <a:picLocks noChangeAspect="1"/>
            </p:cNvPicPr>
            <p:nvPr/>
          </p:nvPicPr>
          <p:blipFill rotWithShape="1">
            <a:blip r:embed="rId2"/>
            <a:srcRect l="59464" t="10853" r="7230" b="9929"/>
            <a:stretch/>
          </p:blipFill>
          <p:spPr>
            <a:xfrm>
              <a:off x="4895558" y="1418622"/>
              <a:ext cx="4060531" cy="5430129"/>
            </a:xfrm>
            <a:prstGeom prst="rect">
              <a:avLst/>
            </a:prstGeom>
          </p:spPr>
        </p:pic>
      </p:grpSp>
      <p:pic>
        <p:nvPicPr>
          <p:cNvPr id="13" name="Picture 12" descr="Two men sitting at a table playing chess&#10;&#10;Description automatically generated">
            <a:extLst>
              <a:ext uri="{FF2B5EF4-FFF2-40B4-BE49-F238E27FC236}">
                <a16:creationId xmlns:a16="http://schemas.microsoft.com/office/drawing/2014/main" id="{1E711119-3E6D-E866-403E-1A60F6242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930" y="8138601"/>
            <a:ext cx="5043479" cy="3450802"/>
          </a:xfrm>
          <a:prstGeom prst="rect">
            <a:avLst/>
          </a:prstGeom>
        </p:spPr>
      </p:pic>
    </p:spTree>
    <p:extLst>
      <p:ext uri="{BB962C8B-B14F-4D97-AF65-F5344CB8AC3E}">
        <p14:creationId xmlns:p14="http://schemas.microsoft.com/office/powerpoint/2010/main" val="3245677008"/>
      </p:ext>
    </p:extLst>
  </p:cSld>
  <p:clrMapOvr>
    <a:masterClrMapping/>
  </p:clrMapOvr>
</p:sld>
</file>

<file path=ppt/theme/theme1.xml><?xml version="1.0" encoding="utf-8"?>
<a:theme xmlns:a="http://schemas.openxmlformats.org/drawingml/2006/main" name="PC title">
  <a:themeElements>
    <a:clrScheme name="Custom 5">
      <a:dk1>
        <a:srgbClr val="262626"/>
      </a:dk1>
      <a:lt1>
        <a:srgbClr val="FFFFFF"/>
      </a:lt1>
      <a:dk2>
        <a:srgbClr val="023160"/>
      </a:dk2>
      <a:lt2>
        <a:srgbClr val="F2F2F2"/>
      </a:lt2>
      <a:accent1>
        <a:srgbClr val="002060"/>
      </a:accent1>
      <a:accent2>
        <a:srgbClr val="FF3701"/>
      </a:accent2>
      <a:accent3>
        <a:srgbClr val="FFC000"/>
      </a:accent3>
      <a:accent4>
        <a:srgbClr val="7030A0"/>
      </a:accent4>
      <a:accent5>
        <a:srgbClr val="00B0F0"/>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C title" id="{179E308B-35EF-4CC7-8510-49956A05B9D9}" vid="{F782F2B9-BE96-484E-883C-3ACFEC400EFC}"/>
    </a:ext>
  </a:extLst>
</a:theme>
</file>

<file path=docProps/app.xml><?xml version="1.0" encoding="utf-8"?>
<Properties xmlns="http://schemas.openxmlformats.org/officeDocument/2006/extended-properties" xmlns:vt="http://schemas.openxmlformats.org/officeDocument/2006/docPropsVTypes">
  <Template>Default Theme</Template>
  <TotalTime>26363</TotalTime>
  <Words>1506</Words>
  <Application>Microsoft Office PowerPoint</Application>
  <PresentationFormat>Custom</PresentationFormat>
  <Paragraphs>351</Paragraphs>
  <Slides>13</Slides>
  <Notes>0</Notes>
  <HiddenSlides>0</HiddenSlides>
  <MMClips>5</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Abadi</vt:lpstr>
      <vt:lpstr>ADLaM Display</vt:lpstr>
      <vt:lpstr>Aptos Display</vt:lpstr>
      <vt:lpstr>Arial</vt:lpstr>
      <vt:lpstr>Calibri</vt:lpstr>
      <vt:lpstr>Cambria Math</vt:lpstr>
      <vt:lpstr>DM Sans 14pt</vt:lpstr>
      <vt:lpstr>Engravers MT</vt:lpstr>
      <vt:lpstr>Times New Roman</vt:lpstr>
      <vt:lpstr>PC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Bhavani</dc:creator>
  <cp:lastModifiedBy>Bhavani</cp:lastModifiedBy>
  <cp:revision>42</cp:revision>
  <dcterms:created xsi:type="dcterms:W3CDTF">2024-04-22T14:19:52Z</dcterms:created>
  <dcterms:modified xsi:type="dcterms:W3CDTF">2024-05-18T11:04:19Z</dcterms:modified>
</cp:coreProperties>
</file>